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8" r:id="rId3"/>
    <p:sldId id="257" r:id="rId4"/>
    <p:sldId id="259" r:id="rId5"/>
    <p:sldId id="260" r:id="rId6"/>
    <p:sldId id="300" r:id="rId7"/>
    <p:sldId id="274" r:id="rId8"/>
    <p:sldId id="265" r:id="rId9"/>
    <p:sldId id="261" r:id="rId10"/>
    <p:sldId id="308" r:id="rId11"/>
    <p:sldId id="309" r:id="rId12"/>
    <p:sldId id="304" r:id="rId13"/>
    <p:sldId id="276" r:id="rId14"/>
    <p:sldId id="310" r:id="rId15"/>
    <p:sldId id="279" r:id="rId16"/>
    <p:sldId id="264" r:id="rId17"/>
    <p:sldId id="305" r:id="rId18"/>
    <p:sldId id="306" r:id="rId19"/>
    <p:sldId id="307" r:id="rId20"/>
    <p:sldId id="284" r:id="rId21"/>
    <p:sldId id="266" r:id="rId22"/>
    <p:sldId id="267" r:id="rId23"/>
    <p:sldId id="268" r:id="rId24"/>
    <p:sldId id="269" r:id="rId25"/>
    <p:sldId id="270" r:id="rId26"/>
    <p:sldId id="313" r:id="rId27"/>
    <p:sldId id="311" r:id="rId28"/>
    <p:sldId id="275" r:id="rId29"/>
    <p:sldId id="299" r:id="rId30"/>
    <p:sldId id="314" r:id="rId3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6925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00"/>
  </p:normalViewPr>
  <p:slideViewPr>
    <p:cSldViewPr snapToGrid="0" snapToObjects="1">
      <p:cViewPr varScale="1">
        <p:scale>
          <a:sx n="86" d="100"/>
          <a:sy n="86" d="100"/>
        </p:scale>
        <p:origin x="138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687170-4161-460C-8237-15C0D4A1B159}" type="doc">
      <dgm:prSet loTypeId="urn:microsoft.com/office/officeart/2005/8/layout/cycle1" loCatId="cycle" qsTypeId="urn:microsoft.com/office/officeart/2005/8/quickstyle/simple2" qsCatId="simple" csTypeId="urn:microsoft.com/office/officeart/2005/8/colors/accent1_1" csCatId="accent1" phldr="1"/>
      <dgm:spPr/>
      <dgm:t>
        <a:bodyPr/>
        <a:lstStyle/>
        <a:p>
          <a:endParaRPr lang="nl-NL"/>
        </a:p>
      </dgm:t>
    </dgm:pt>
    <dgm:pt modelId="{A2CB0F2F-B050-44AF-B83A-239FCCFD6E26}">
      <dgm:prSet phldrT="[Tekst]"/>
      <dgm:spPr/>
      <dgm:t>
        <a:bodyPr/>
        <a:lstStyle/>
        <a:p>
          <a:r>
            <a:rPr lang="nl-NL" b="1"/>
            <a:t>1 WAT</a:t>
          </a:r>
        </a:p>
        <a:p>
          <a:r>
            <a:rPr lang="nl-NL" b="0" i="1"/>
            <a:t>Leerdoelen en leerlijnen</a:t>
          </a:r>
          <a:endParaRPr lang="nl-NL" dirty="0"/>
        </a:p>
      </dgm:t>
    </dgm:pt>
    <dgm:pt modelId="{527BA2E0-D63F-4144-A265-41F88C6B6589}" type="parTrans" cxnId="{FA32349C-F55C-44C1-98A0-371DBFA8E424}">
      <dgm:prSet/>
      <dgm:spPr/>
      <dgm:t>
        <a:bodyPr/>
        <a:lstStyle/>
        <a:p>
          <a:endParaRPr lang="nl-NL"/>
        </a:p>
      </dgm:t>
    </dgm:pt>
    <dgm:pt modelId="{DFB30E1D-53C3-416E-B9E6-14FA82EDA8D5}" type="sibTrans" cxnId="{FA32349C-F55C-44C1-98A0-371DBFA8E424}">
      <dgm:prSet/>
      <dgm:spPr/>
      <dgm:t>
        <a:bodyPr/>
        <a:lstStyle/>
        <a:p>
          <a:endParaRPr lang="nl-NL"/>
        </a:p>
      </dgm:t>
    </dgm:pt>
    <dgm:pt modelId="{02BB00EF-CF6D-4386-BD3F-454D582EB85F}">
      <dgm:prSet phldrT="[Tekst]"/>
      <dgm:spPr/>
      <dgm:t>
        <a:bodyPr/>
        <a:lstStyle/>
        <a:p>
          <a:pPr>
            <a:buNone/>
          </a:pPr>
          <a:r>
            <a:rPr lang="nl-NL" b="1" dirty="0"/>
            <a:t>2 HOE</a:t>
          </a:r>
        </a:p>
        <a:p>
          <a:pPr>
            <a:buNone/>
          </a:pPr>
          <a:r>
            <a:rPr lang="nl-NL" b="0" i="1" dirty="0"/>
            <a:t>Didactische aanpak</a:t>
          </a:r>
        </a:p>
        <a:p>
          <a:pPr>
            <a:buNone/>
          </a:pPr>
          <a:r>
            <a:rPr lang="nl-NL" b="0" i="1" dirty="0"/>
            <a:t>Leeractiviteiten</a:t>
          </a:r>
        </a:p>
        <a:p>
          <a:pPr>
            <a:buNone/>
          </a:pPr>
          <a:r>
            <a:rPr lang="nl-NL" b="0" i="1" dirty="0"/>
            <a:t>Werkvormen</a:t>
          </a:r>
        </a:p>
        <a:p>
          <a:pPr>
            <a:buNone/>
          </a:pPr>
          <a:r>
            <a:rPr lang="nl-NL" b="0" i="1" dirty="0"/>
            <a:t>Differentiëren</a:t>
          </a:r>
        </a:p>
        <a:p>
          <a:pPr>
            <a:buNone/>
          </a:pPr>
          <a:r>
            <a:rPr lang="nl-NL" b="0" i="1" dirty="0"/>
            <a:t>Anders …</a:t>
          </a:r>
        </a:p>
      </dgm:t>
    </dgm:pt>
    <dgm:pt modelId="{6DB003E7-57B6-47F0-90A6-69CD40A9F03A}" type="parTrans" cxnId="{C9C48558-9FB7-4811-A71F-777C4DB6BB79}">
      <dgm:prSet/>
      <dgm:spPr/>
      <dgm:t>
        <a:bodyPr/>
        <a:lstStyle/>
        <a:p>
          <a:endParaRPr lang="nl-NL"/>
        </a:p>
      </dgm:t>
    </dgm:pt>
    <dgm:pt modelId="{4E2D86F4-83A0-4812-A4E7-9E4F222540BC}" type="sibTrans" cxnId="{C9C48558-9FB7-4811-A71F-777C4DB6BB79}">
      <dgm:prSet/>
      <dgm:spPr/>
      <dgm:t>
        <a:bodyPr/>
        <a:lstStyle/>
        <a:p>
          <a:endParaRPr lang="nl-NL"/>
        </a:p>
      </dgm:t>
    </dgm:pt>
    <dgm:pt modelId="{040B0661-87DF-4C9E-81A8-4A17912D552C}">
      <dgm:prSet phldrT="[Tekst]"/>
      <dgm:spPr/>
      <dgm:t>
        <a:bodyPr/>
        <a:lstStyle/>
        <a:p>
          <a:pPr>
            <a:buNone/>
          </a:pPr>
          <a:r>
            <a:rPr lang="nl-NL" b="1" dirty="0"/>
            <a:t>3 WAARMEE</a:t>
          </a:r>
        </a:p>
        <a:p>
          <a:pPr marR="0" eaLnBrk="1" fontAlgn="auto" latinLnBrk="0" hangingPunct="1">
            <a:buClrTx/>
            <a:buSzTx/>
            <a:buFontTx/>
            <a:buNone/>
            <a:tabLst/>
            <a:defRPr/>
          </a:pPr>
          <a:r>
            <a:rPr lang="nl-NL" i="1" dirty="0"/>
            <a:t>leermaterialen</a:t>
          </a:r>
        </a:p>
      </dgm:t>
    </dgm:pt>
    <dgm:pt modelId="{C39157B7-C0E1-452B-AAD5-DD4CFE62FA0C}" type="parTrans" cxnId="{C9D1A8B6-DB1A-46F5-86E7-A7A06AE1F99B}">
      <dgm:prSet/>
      <dgm:spPr/>
      <dgm:t>
        <a:bodyPr/>
        <a:lstStyle/>
        <a:p>
          <a:endParaRPr lang="nl-NL"/>
        </a:p>
      </dgm:t>
    </dgm:pt>
    <dgm:pt modelId="{E34A9964-4F28-49A5-BFE4-4F3372715BBD}" type="sibTrans" cxnId="{C9D1A8B6-DB1A-46F5-86E7-A7A06AE1F99B}">
      <dgm:prSet/>
      <dgm:spPr/>
      <dgm:t>
        <a:bodyPr/>
        <a:lstStyle/>
        <a:p>
          <a:endParaRPr lang="nl-NL"/>
        </a:p>
      </dgm:t>
    </dgm:pt>
    <dgm:pt modelId="{E4921F72-D01F-486A-86F6-551E061F122B}">
      <dgm:prSet phldrT="[Tekst]"/>
      <dgm:spPr/>
      <dgm:t>
        <a:bodyPr/>
        <a:lstStyle/>
        <a:p>
          <a:r>
            <a:rPr lang="nl-NL" b="1" dirty="0"/>
            <a:t>4 PLATFORM en tools</a:t>
          </a:r>
          <a:endParaRPr lang="nl-NL" dirty="0"/>
        </a:p>
      </dgm:t>
    </dgm:pt>
    <dgm:pt modelId="{7BFB0D07-A507-4BCC-8FCA-96AB8F15E9BF}" type="parTrans" cxnId="{51AB2A16-D2DB-450E-9F98-360585E163D1}">
      <dgm:prSet/>
      <dgm:spPr/>
      <dgm:t>
        <a:bodyPr/>
        <a:lstStyle/>
        <a:p>
          <a:endParaRPr lang="nl-NL"/>
        </a:p>
      </dgm:t>
    </dgm:pt>
    <dgm:pt modelId="{BFF4ADF7-D26D-4579-90DC-ED79F37C3CE8}" type="sibTrans" cxnId="{51AB2A16-D2DB-450E-9F98-360585E163D1}">
      <dgm:prSet/>
      <dgm:spPr/>
      <dgm:t>
        <a:bodyPr/>
        <a:lstStyle/>
        <a:p>
          <a:endParaRPr lang="nl-NL"/>
        </a:p>
      </dgm:t>
    </dgm:pt>
    <dgm:pt modelId="{D3F4D403-F6CA-44FD-B316-D83D0D11962C}" type="pres">
      <dgm:prSet presAssocID="{08687170-4161-460C-8237-15C0D4A1B159}" presName="cycle" presStyleCnt="0">
        <dgm:presLayoutVars>
          <dgm:dir/>
          <dgm:resizeHandles val="exact"/>
        </dgm:presLayoutVars>
      </dgm:prSet>
      <dgm:spPr/>
    </dgm:pt>
    <dgm:pt modelId="{4A3F18BF-7C87-4CDA-8608-3A97627B03A0}" type="pres">
      <dgm:prSet presAssocID="{A2CB0F2F-B050-44AF-B83A-239FCCFD6E26}" presName="dummy" presStyleCnt="0"/>
      <dgm:spPr/>
    </dgm:pt>
    <dgm:pt modelId="{D3A44701-61E2-4430-9EBD-630463C76E27}" type="pres">
      <dgm:prSet presAssocID="{A2CB0F2F-B050-44AF-B83A-239FCCFD6E26}" presName="node" presStyleLbl="revTx" presStyleIdx="0" presStyleCnt="4" custScaleX="124047" custScaleY="80966" custRadScaleRad="111251" custRadScaleInc="24408">
        <dgm:presLayoutVars>
          <dgm:bulletEnabled val="1"/>
        </dgm:presLayoutVars>
      </dgm:prSet>
      <dgm:spPr/>
    </dgm:pt>
    <dgm:pt modelId="{90332FC9-D3A9-4714-A695-FA47AF737B2A}" type="pres">
      <dgm:prSet presAssocID="{DFB30E1D-53C3-416E-B9E6-14FA82EDA8D5}" presName="sibTrans" presStyleLbl="node1" presStyleIdx="0" presStyleCnt="4"/>
      <dgm:spPr/>
    </dgm:pt>
    <dgm:pt modelId="{E9405788-CA50-4F30-A983-34E1CA9B0DEB}" type="pres">
      <dgm:prSet presAssocID="{02BB00EF-CF6D-4386-BD3F-454D582EB85F}" presName="dummy" presStyleCnt="0"/>
      <dgm:spPr/>
    </dgm:pt>
    <dgm:pt modelId="{23BFD4E0-FCE0-4618-82D8-BE6EDE744AA1}" type="pres">
      <dgm:prSet presAssocID="{02BB00EF-CF6D-4386-BD3F-454D582EB85F}" presName="node" presStyleLbl="revTx" presStyleIdx="1" presStyleCnt="4" custScaleX="139060" custScaleY="119806" custRadScaleRad="117743" custRadScaleInc="-25219">
        <dgm:presLayoutVars>
          <dgm:bulletEnabled val="1"/>
        </dgm:presLayoutVars>
      </dgm:prSet>
      <dgm:spPr/>
    </dgm:pt>
    <dgm:pt modelId="{8E2E5FFF-2C40-46CD-B432-6B3054113E02}" type="pres">
      <dgm:prSet presAssocID="{4E2D86F4-83A0-4812-A4E7-9E4F222540BC}" presName="sibTrans" presStyleLbl="node1" presStyleIdx="1" presStyleCnt="4" custScaleX="111323" custLinFactNeighborX="5796" custLinFactNeighborY="-5534"/>
      <dgm:spPr/>
    </dgm:pt>
    <dgm:pt modelId="{AD87CE83-710F-493B-832C-39E07A234E27}" type="pres">
      <dgm:prSet presAssocID="{040B0661-87DF-4C9E-81A8-4A17912D552C}" presName="dummy" presStyleCnt="0"/>
      <dgm:spPr/>
    </dgm:pt>
    <dgm:pt modelId="{BEDD8740-0BE2-4667-89A7-8393B15AD118}" type="pres">
      <dgm:prSet presAssocID="{040B0661-87DF-4C9E-81A8-4A17912D552C}" presName="node" presStyleLbl="revTx" presStyleIdx="2" presStyleCnt="4" custScaleX="126949" custScaleY="119605" custRadScaleRad="104908" custRadScaleInc="9988">
        <dgm:presLayoutVars>
          <dgm:bulletEnabled val="1"/>
        </dgm:presLayoutVars>
      </dgm:prSet>
      <dgm:spPr/>
    </dgm:pt>
    <dgm:pt modelId="{F01DF22A-5A1A-47FE-AE42-6774F9750E8A}" type="pres">
      <dgm:prSet presAssocID="{E34A9964-4F28-49A5-BFE4-4F3372715BBD}" presName="sibTrans" presStyleLbl="node1" presStyleIdx="2" presStyleCnt="4" custLinFactNeighborX="3798" custLinFactNeighborY="3784"/>
      <dgm:spPr/>
    </dgm:pt>
    <dgm:pt modelId="{5CB6D2F4-E1FD-41BC-91CA-2A9B6CAADFD3}" type="pres">
      <dgm:prSet presAssocID="{E4921F72-D01F-486A-86F6-551E061F122B}" presName="dummy" presStyleCnt="0"/>
      <dgm:spPr/>
    </dgm:pt>
    <dgm:pt modelId="{08A222DA-90FA-4661-81C3-F80E97A583D6}" type="pres">
      <dgm:prSet presAssocID="{E4921F72-D01F-486A-86F6-551E061F122B}" presName="node" presStyleLbl="revTx" presStyleIdx="3" presStyleCnt="4" custScaleX="205765" custScaleY="60999" custRadScaleRad="116298" custRadScaleInc="-78883">
        <dgm:presLayoutVars>
          <dgm:bulletEnabled val="1"/>
        </dgm:presLayoutVars>
      </dgm:prSet>
      <dgm:spPr/>
    </dgm:pt>
    <dgm:pt modelId="{1FDD9E08-9F50-4B00-BAAD-6E8D76BB08E4}" type="pres">
      <dgm:prSet presAssocID="{BFF4ADF7-D26D-4579-90DC-ED79F37C3CE8}" presName="sibTrans" presStyleLbl="node1" presStyleIdx="3" presStyleCnt="4" custLinFactNeighborX="7727" custLinFactNeighborY="-2299"/>
      <dgm:spPr/>
    </dgm:pt>
  </dgm:ptLst>
  <dgm:cxnLst>
    <dgm:cxn modelId="{F12ABB10-E201-4FB0-93FE-7B9EFF41C76B}" type="presOf" srcId="{08687170-4161-460C-8237-15C0D4A1B159}" destId="{D3F4D403-F6CA-44FD-B316-D83D0D11962C}" srcOrd="0" destOrd="0" presId="urn:microsoft.com/office/officeart/2005/8/layout/cycle1"/>
    <dgm:cxn modelId="{7AD86111-E515-4B9D-BDD0-74AD27ED8E29}" type="presOf" srcId="{4E2D86F4-83A0-4812-A4E7-9E4F222540BC}" destId="{8E2E5FFF-2C40-46CD-B432-6B3054113E02}" srcOrd="0" destOrd="0" presId="urn:microsoft.com/office/officeart/2005/8/layout/cycle1"/>
    <dgm:cxn modelId="{51AB2A16-D2DB-450E-9F98-360585E163D1}" srcId="{08687170-4161-460C-8237-15C0D4A1B159}" destId="{E4921F72-D01F-486A-86F6-551E061F122B}" srcOrd="3" destOrd="0" parTransId="{7BFB0D07-A507-4BCC-8FCA-96AB8F15E9BF}" sibTransId="{BFF4ADF7-D26D-4579-90DC-ED79F37C3CE8}"/>
    <dgm:cxn modelId="{72EE2748-4433-46D7-8AF9-582678C93565}" type="presOf" srcId="{040B0661-87DF-4C9E-81A8-4A17912D552C}" destId="{BEDD8740-0BE2-4667-89A7-8393B15AD118}" srcOrd="0" destOrd="0" presId="urn:microsoft.com/office/officeart/2005/8/layout/cycle1"/>
    <dgm:cxn modelId="{DEEDBF49-7EF4-479A-8B24-8143D24FFB2B}" type="presOf" srcId="{E4921F72-D01F-486A-86F6-551E061F122B}" destId="{08A222DA-90FA-4661-81C3-F80E97A583D6}" srcOrd="0" destOrd="0" presId="urn:microsoft.com/office/officeart/2005/8/layout/cycle1"/>
    <dgm:cxn modelId="{A1B7A96B-E6E3-461E-A99E-66132BC1A75B}" type="presOf" srcId="{A2CB0F2F-B050-44AF-B83A-239FCCFD6E26}" destId="{D3A44701-61E2-4430-9EBD-630463C76E27}" srcOrd="0" destOrd="0" presId="urn:microsoft.com/office/officeart/2005/8/layout/cycle1"/>
    <dgm:cxn modelId="{88D0CD6C-8F2B-4E2C-A626-B2935EC19AC9}" type="presOf" srcId="{DFB30E1D-53C3-416E-B9E6-14FA82EDA8D5}" destId="{90332FC9-D3A9-4714-A695-FA47AF737B2A}" srcOrd="0" destOrd="0" presId="urn:microsoft.com/office/officeart/2005/8/layout/cycle1"/>
    <dgm:cxn modelId="{C9C48558-9FB7-4811-A71F-777C4DB6BB79}" srcId="{08687170-4161-460C-8237-15C0D4A1B159}" destId="{02BB00EF-CF6D-4386-BD3F-454D582EB85F}" srcOrd="1" destOrd="0" parTransId="{6DB003E7-57B6-47F0-90A6-69CD40A9F03A}" sibTransId="{4E2D86F4-83A0-4812-A4E7-9E4F222540BC}"/>
    <dgm:cxn modelId="{FA32349C-F55C-44C1-98A0-371DBFA8E424}" srcId="{08687170-4161-460C-8237-15C0D4A1B159}" destId="{A2CB0F2F-B050-44AF-B83A-239FCCFD6E26}" srcOrd="0" destOrd="0" parTransId="{527BA2E0-D63F-4144-A265-41F88C6B6589}" sibTransId="{DFB30E1D-53C3-416E-B9E6-14FA82EDA8D5}"/>
    <dgm:cxn modelId="{C9D1A8B6-DB1A-46F5-86E7-A7A06AE1F99B}" srcId="{08687170-4161-460C-8237-15C0D4A1B159}" destId="{040B0661-87DF-4C9E-81A8-4A17912D552C}" srcOrd="2" destOrd="0" parTransId="{C39157B7-C0E1-452B-AAD5-DD4CFE62FA0C}" sibTransId="{E34A9964-4F28-49A5-BFE4-4F3372715BBD}"/>
    <dgm:cxn modelId="{D41A0FDB-06AE-4106-8764-2BCD40793B6B}" type="presOf" srcId="{BFF4ADF7-D26D-4579-90DC-ED79F37C3CE8}" destId="{1FDD9E08-9F50-4B00-BAAD-6E8D76BB08E4}" srcOrd="0" destOrd="0" presId="urn:microsoft.com/office/officeart/2005/8/layout/cycle1"/>
    <dgm:cxn modelId="{6872A9F4-EFDC-4348-989A-94E5406774B9}" type="presOf" srcId="{02BB00EF-CF6D-4386-BD3F-454D582EB85F}" destId="{23BFD4E0-FCE0-4618-82D8-BE6EDE744AA1}" srcOrd="0" destOrd="0" presId="urn:microsoft.com/office/officeart/2005/8/layout/cycle1"/>
    <dgm:cxn modelId="{6B8D8FF9-605F-45BC-8564-EF80DE21BB05}" type="presOf" srcId="{E34A9964-4F28-49A5-BFE4-4F3372715BBD}" destId="{F01DF22A-5A1A-47FE-AE42-6774F9750E8A}" srcOrd="0" destOrd="0" presId="urn:microsoft.com/office/officeart/2005/8/layout/cycle1"/>
    <dgm:cxn modelId="{53DF2D1E-4831-4059-9198-DDDA13E3695D}" type="presParOf" srcId="{D3F4D403-F6CA-44FD-B316-D83D0D11962C}" destId="{4A3F18BF-7C87-4CDA-8608-3A97627B03A0}" srcOrd="0" destOrd="0" presId="urn:microsoft.com/office/officeart/2005/8/layout/cycle1"/>
    <dgm:cxn modelId="{1D68ACAE-89B2-4847-91D2-27F4752AB8E6}" type="presParOf" srcId="{D3F4D403-F6CA-44FD-B316-D83D0D11962C}" destId="{D3A44701-61E2-4430-9EBD-630463C76E27}" srcOrd="1" destOrd="0" presId="urn:microsoft.com/office/officeart/2005/8/layout/cycle1"/>
    <dgm:cxn modelId="{B3DBBCE2-8683-4184-94DA-7077238038CB}" type="presParOf" srcId="{D3F4D403-F6CA-44FD-B316-D83D0D11962C}" destId="{90332FC9-D3A9-4714-A695-FA47AF737B2A}" srcOrd="2" destOrd="0" presId="urn:microsoft.com/office/officeart/2005/8/layout/cycle1"/>
    <dgm:cxn modelId="{26A0D932-6D50-48DB-A130-10A602FFFC0E}" type="presParOf" srcId="{D3F4D403-F6CA-44FD-B316-D83D0D11962C}" destId="{E9405788-CA50-4F30-A983-34E1CA9B0DEB}" srcOrd="3" destOrd="0" presId="urn:microsoft.com/office/officeart/2005/8/layout/cycle1"/>
    <dgm:cxn modelId="{952AA4BE-C487-479C-B02E-35ABCC82950E}" type="presParOf" srcId="{D3F4D403-F6CA-44FD-B316-D83D0D11962C}" destId="{23BFD4E0-FCE0-4618-82D8-BE6EDE744AA1}" srcOrd="4" destOrd="0" presId="urn:microsoft.com/office/officeart/2005/8/layout/cycle1"/>
    <dgm:cxn modelId="{281268A7-6BC5-45C9-8FA4-BEB8C14495D7}" type="presParOf" srcId="{D3F4D403-F6CA-44FD-B316-D83D0D11962C}" destId="{8E2E5FFF-2C40-46CD-B432-6B3054113E02}" srcOrd="5" destOrd="0" presId="urn:microsoft.com/office/officeart/2005/8/layout/cycle1"/>
    <dgm:cxn modelId="{54E51C7D-8386-498B-B3A5-F1D16B12AC11}" type="presParOf" srcId="{D3F4D403-F6CA-44FD-B316-D83D0D11962C}" destId="{AD87CE83-710F-493B-832C-39E07A234E27}" srcOrd="6" destOrd="0" presId="urn:microsoft.com/office/officeart/2005/8/layout/cycle1"/>
    <dgm:cxn modelId="{C475ABD5-458F-46C2-813F-95D87568515B}" type="presParOf" srcId="{D3F4D403-F6CA-44FD-B316-D83D0D11962C}" destId="{BEDD8740-0BE2-4667-89A7-8393B15AD118}" srcOrd="7" destOrd="0" presId="urn:microsoft.com/office/officeart/2005/8/layout/cycle1"/>
    <dgm:cxn modelId="{BFFF7AEB-52BA-424B-8941-7B0CAB62E399}" type="presParOf" srcId="{D3F4D403-F6CA-44FD-B316-D83D0D11962C}" destId="{F01DF22A-5A1A-47FE-AE42-6774F9750E8A}" srcOrd="8" destOrd="0" presId="urn:microsoft.com/office/officeart/2005/8/layout/cycle1"/>
    <dgm:cxn modelId="{95B8628E-E998-4EEB-B62A-43A18AB6A357}" type="presParOf" srcId="{D3F4D403-F6CA-44FD-B316-D83D0D11962C}" destId="{5CB6D2F4-E1FD-41BC-91CA-2A9B6CAADFD3}" srcOrd="9" destOrd="0" presId="urn:microsoft.com/office/officeart/2005/8/layout/cycle1"/>
    <dgm:cxn modelId="{91A511BD-1252-45ED-906E-DB0826297C90}" type="presParOf" srcId="{D3F4D403-F6CA-44FD-B316-D83D0D11962C}" destId="{08A222DA-90FA-4661-81C3-F80E97A583D6}" srcOrd="10" destOrd="0" presId="urn:microsoft.com/office/officeart/2005/8/layout/cycle1"/>
    <dgm:cxn modelId="{A524AC93-E35D-42CB-B51A-30F47492F30A}" type="presParOf" srcId="{D3F4D403-F6CA-44FD-B316-D83D0D11962C}" destId="{1FDD9E08-9F50-4B00-BAAD-6E8D76BB08E4}"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44701-61E2-4430-9EBD-630463C76E27}">
      <dsp:nvSpPr>
        <dsp:cNvPr id="0" name=""/>
        <dsp:cNvSpPr/>
      </dsp:nvSpPr>
      <dsp:spPr>
        <a:xfrm>
          <a:off x="3917968" y="248138"/>
          <a:ext cx="1783398" cy="1164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a:t>1 WAT</a:t>
          </a:r>
        </a:p>
        <a:p>
          <a:pPr marL="0" lvl="0" indent="0" algn="ctr" defTabSz="711200">
            <a:lnSpc>
              <a:spcPct val="90000"/>
            </a:lnSpc>
            <a:spcBef>
              <a:spcPct val="0"/>
            </a:spcBef>
            <a:spcAft>
              <a:spcPct val="35000"/>
            </a:spcAft>
            <a:buNone/>
          </a:pPr>
          <a:r>
            <a:rPr lang="nl-NL" sz="1600" b="0" i="1" kern="1200"/>
            <a:t>Leerdoelen en leerlijnen</a:t>
          </a:r>
          <a:endParaRPr lang="nl-NL" sz="1600" kern="1200" dirty="0"/>
        </a:p>
      </dsp:txBody>
      <dsp:txXfrm>
        <a:off x="3917968" y="248138"/>
        <a:ext cx="1783398" cy="1164031"/>
      </dsp:txXfrm>
    </dsp:sp>
    <dsp:sp modelId="{90332FC9-D3A9-4714-A695-FA47AF737B2A}">
      <dsp:nvSpPr>
        <dsp:cNvPr id="0" name=""/>
        <dsp:cNvSpPr/>
      </dsp:nvSpPr>
      <dsp:spPr>
        <a:xfrm>
          <a:off x="1531902" y="139213"/>
          <a:ext cx="4064317" cy="4064317"/>
        </a:xfrm>
        <a:prstGeom prst="circularArrow">
          <a:avLst>
            <a:gd name="adj1" fmla="val 6898"/>
            <a:gd name="adj2" fmla="val 465012"/>
            <a:gd name="adj3" fmla="val 21523830"/>
            <a:gd name="adj4" fmla="val 20036680"/>
            <a:gd name="adj5" fmla="val 8047"/>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sp>
    <dsp:sp modelId="{23BFD4E0-FCE0-4618-82D8-BE6EDE744AA1}">
      <dsp:nvSpPr>
        <dsp:cNvPr id="0" name=""/>
        <dsp:cNvSpPr/>
      </dsp:nvSpPr>
      <dsp:spPr>
        <a:xfrm>
          <a:off x="3904127" y="2366459"/>
          <a:ext cx="1999237" cy="1722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dirty="0"/>
            <a:t>2 HOE</a:t>
          </a:r>
        </a:p>
        <a:p>
          <a:pPr marL="0" lvl="0" indent="0" algn="ctr" defTabSz="711200">
            <a:lnSpc>
              <a:spcPct val="90000"/>
            </a:lnSpc>
            <a:spcBef>
              <a:spcPct val="0"/>
            </a:spcBef>
            <a:spcAft>
              <a:spcPct val="35000"/>
            </a:spcAft>
            <a:buNone/>
          </a:pPr>
          <a:r>
            <a:rPr lang="nl-NL" sz="1600" b="0" i="1" kern="1200" dirty="0"/>
            <a:t>Didactische aanpak</a:t>
          </a:r>
        </a:p>
        <a:p>
          <a:pPr marL="0" lvl="0" indent="0" algn="ctr" defTabSz="711200">
            <a:lnSpc>
              <a:spcPct val="90000"/>
            </a:lnSpc>
            <a:spcBef>
              <a:spcPct val="0"/>
            </a:spcBef>
            <a:spcAft>
              <a:spcPct val="35000"/>
            </a:spcAft>
            <a:buNone/>
          </a:pPr>
          <a:r>
            <a:rPr lang="nl-NL" sz="1600" b="0" i="1" kern="1200" dirty="0"/>
            <a:t>Leeractiviteiten</a:t>
          </a:r>
        </a:p>
        <a:p>
          <a:pPr marL="0" lvl="0" indent="0" algn="ctr" defTabSz="711200">
            <a:lnSpc>
              <a:spcPct val="90000"/>
            </a:lnSpc>
            <a:spcBef>
              <a:spcPct val="0"/>
            </a:spcBef>
            <a:spcAft>
              <a:spcPct val="35000"/>
            </a:spcAft>
            <a:buNone/>
          </a:pPr>
          <a:r>
            <a:rPr lang="nl-NL" sz="1600" b="0" i="1" kern="1200" dirty="0"/>
            <a:t>Werkvormen</a:t>
          </a:r>
        </a:p>
        <a:p>
          <a:pPr marL="0" lvl="0" indent="0" algn="ctr" defTabSz="711200">
            <a:lnSpc>
              <a:spcPct val="90000"/>
            </a:lnSpc>
            <a:spcBef>
              <a:spcPct val="0"/>
            </a:spcBef>
            <a:spcAft>
              <a:spcPct val="35000"/>
            </a:spcAft>
            <a:buNone/>
          </a:pPr>
          <a:r>
            <a:rPr lang="nl-NL" sz="1600" b="0" i="1" kern="1200" dirty="0"/>
            <a:t>Differentiëren</a:t>
          </a:r>
        </a:p>
        <a:p>
          <a:pPr marL="0" lvl="0" indent="0" algn="ctr" defTabSz="711200">
            <a:lnSpc>
              <a:spcPct val="90000"/>
            </a:lnSpc>
            <a:spcBef>
              <a:spcPct val="0"/>
            </a:spcBef>
            <a:spcAft>
              <a:spcPct val="35000"/>
            </a:spcAft>
            <a:buNone/>
          </a:pPr>
          <a:r>
            <a:rPr lang="nl-NL" sz="1600" b="0" i="1" kern="1200" dirty="0"/>
            <a:t>Anders …</a:t>
          </a:r>
        </a:p>
      </dsp:txBody>
      <dsp:txXfrm>
        <a:off x="3904127" y="2366459"/>
        <a:ext cx="1999237" cy="1722426"/>
      </dsp:txXfrm>
    </dsp:sp>
    <dsp:sp modelId="{8E2E5FFF-2C40-46CD-B432-6B3054113E02}">
      <dsp:nvSpPr>
        <dsp:cNvPr id="0" name=""/>
        <dsp:cNvSpPr/>
      </dsp:nvSpPr>
      <dsp:spPr>
        <a:xfrm>
          <a:off x="1613918" y="-29745"/>
          <a:ext cx="4524519" cy="4064317"/>
        </a:xfrm>
        <a:prstGeom prst="circularArrow">
          <a:avLst>
            <a:gd name="adj1" fmla="val 6898"/>
            <a:gd name="adj2" fmla="val 465012"/>
            <a:gd name="adj3" fmla="val 6561809"/>
            <a:gd name="adj4" fmla="val 4873834"/>
            <a:gd name="adj5" fmla="val 8047"/>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sp>
    <dsp:sp modelId="{BEDD8740-0BE2-4667-89A7-8393B15AD118}">
      <dsp:nvSpPr>
        <dsp:cNvPr id="0" name=""/>
        <dsp:cNvSpPr/>
      </dsp:nvSpPr>
      <dsp:spPr>
        <a:xfrm>
          <a:off x="1027736" y="2359113"/>
          <a:ext cx="1825119" cy="1719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dirty="0"/>
            <a:t>3 WAARMEE</a:t>
          </a:r>
        </a:p>
        <a:p>
          <a:pPr marL="0" marR="0" lvl="0" indent="0" algn="ctr" defTabSz="711200" eaLnBrk="1" fontAlgn="auto" latinLnBrk="0" hangingPunct="1">
            <a:lnSpc>
              <a:spcPct val="90000"/>
            </a:lnSpc>
            <a:spcBef>
              <a:spcPct val="0"/>
            </a:spcBef>
            <a:spcAft>
              <a:spcPct val="35000"/>
            </a:spcAft>
            <a:buClrTx/>
            <a:buSzTx/>
            <a:buFontTx/>
            <a:buNone/>
            <a:tabLst/>
            <a:defRPr/>
          </a:pPr>
          <a:r>
            <a:rPr lang="nl-NL" sz="1600" i="1" kern="1200" dirty="0"/>
            <a:t>leermaterialen</a:t>
          </a:r>
        </a:p>
      </dsp:txBody>
      <dsp:txXfrm>
        <a:off x="1027736" y="2359113"/>
        <a:ext cx="1825119" cy="1719536"/>
      </dsp:txXfrm>
    </dsp:sp>
    <dsp:sp modelId="{F01DF22A-5A1A-47FE-AE42-6774F9750E8A}">
      <dsp:nvSpPr>
        <dsp:cNvPr id="0" name=""/>
        <dsp:cNvSpPr/>
      </dsp:nvSpPr>
      <dsp:spPr>
        <a:xfrm>
          <a:off x="1208538" y="-226685"/>
          <a:ext cx="4064317" cy="4064317"/>
        </a:xfrm>
        <a:prstGeom prst="circularArrow">
          <a:avLst>
            <a:gd name="adj1" fmla="val 6898"/>
            <a:gd name="adj2" fmla="val 465012"/>
            <a:gd name="adj3" fmla="val 10213750"/>
            <a:gd name="adj4" fmla="val 9350391"/>
            <a:gd name="adj5" fmla="val 8047"/>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sp>
    <dsp:sp modelId="{08A222DA-90FA-4661-81C3-F80E97A583D6}">
      <dsp:nvSpPr>
        <dsp:cNvPr id="0" name=""/>
        <dsp:cNvSpPr/>
      </dsp:nvSpPr>
      <dsp:spPr>
        <a:xfrm>
          <a:off x="0" y="835652"/>
          <a:ext cx="2958241" cy="876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b="1" kern="1200" dirty="0"/>
            <a:t>4 PLATFORM en tools</a:t>
          </a:r>
          <a:endParaRPr lang="nl-NL" sz="1600" kern="1200" dirty="0"/>
        </a:p>
      </dsp:txBody>
      <dsp:txXfrm>
        <a:off x="0" y="835652"/>
        <a:ext cx="2958241" cy="876970"/>
      </dsp:txXfrm>
    </dsp:sp>
    <dsp:sp modelId="{1FDD9E08-9F50-4B00-BAAD-6E8D76BB08E4}">
      <dsp:nvSpPr>
        <dsp:cNvPr id="0" name=""/>
        <dsp:cNvSpPr/>
      </dsp:nvSpPr>
      <dsp:spPr>
        <a:xfrm>
          <a:off x="1480327" y="-383892"/>
          <a:ext cx="4064317" cy="4064317"/>
        </a:xfrm>
        <a:prstGeom prst="circularArrow">
          <a:avLst>
            <a:gd name="adj1" fmla="val 6898"/>
            <a:gd name="adj2" fmla="val 465012"/>
            <a:gd name="adj3" fmla="val 17548130"/>
            <a:gd name="adj4" fmla="val 12696862"/>
            <a:gd name="adj5" fmla="val 8047"/>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1143000" y="685800"/>
            <a:ext cx="4572000" cy="3429000"/>
          </a:xfrm>
          <a:prstGeom prst="rect">
            <a:avLst/>
          </a:prstGeom>
        </p:spPr>
        <p:txBody>
          <a:bodyPr/>
          <a:lstStyle/>
          <a:p>
            <a:endParaRPr/>
          </a:p>
        </p:txBody>
      </p:sp>
      <p:sp>
        <p:nvSpPr>
          <p:cNvPr id="341" name="Shape 3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9089983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ikiwijs.n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udiovo.n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nl-NL" dirty="0"/>
              <a:t>Datum, logo school toevoegen</a:t>
            </a:r>
            <a:endParaRPr dirty="0"/>
          </a:p>
        </p:txBody>
      </p:sp>
    </p:spTree>
    <p:extLst>
      <p:ext uri="{BB962C8B-B14F-4D97-AF65-F5344CB8AC3E}">
        <p14:creationId xmlns:p14="http://schemas.microsoft.com/office/powerpoint/2010/main" val="1890501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Toelichting opbouw leerlijn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Laat zien:</a:t>
            </a:r>
          </a:p>
          <a:p>
            <a:pPr defTabSz="914400">
              <a:lnSpc>
                <a:spcPct val="100000"/>
              </a:lnSpc>
              <a:defRPr sz="1200">
                <a:latin typeface="Calibri"/>
                <a:ea typeface="Calibri"/>
                <a:cs typeface="Calibri"/>
                <a:sym typeface="Calibri"/>
              </a:defRPr>
            </a:pPr>
            <a:r>
              <a:t>Ieder leerjaar is opgebouwd uit thema’s. Ieder thema bestaat uit een inleiding, een aantal opdrachten en een afsluitende opdracht. Je kunt de link naar het hele thema gebruiken of de afzonderlijke opdrachten. Iedere opdracht bestaat weer uit een inleiding, een aantal stappen en een afsluiting. </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Er is een werkplan beschikbaar waarin alle onderdelen van het thema gestructureerd zijn weergegeven. </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De opdrachten zijn opgebouwd uit: video’s audio, kennisbanken met theorie, invuloefeningen, sleepoefeningen, meerkeuzevragen, open vragen, werkstukken en onderzoeksopdrachten. Daarnaast zitten er diagnostische toetsen in het materiaal. </a:t>
            </a:r>
          </a:p>
        </p:txBody>
      </p:sp>
    </p:spTree>
    <p:extLst>
      <p:ext uri="{BB962C8B-B14F-4D97-AF65-F5344CB8AC3E}">
        <p14:creationId xmlns:p14="http://schemas.microsoft.com/office/powerpoint/2010/main" val="71396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zou de reisgids niet zo noemen, maar je kunt eventueel wel al wat werkvormen laten zien in </a:t>
            </a:r>
            <a:r>
              <a:rPr lang="nl-NL" dirty="0" err="1"/>
              <a:t>bijv</a:t>
            </a:r>
            <a:r>
              <a:rPr lang="nl-NL" dirty="0"/>
              <a:t> 2</a:t>
            </a:r>
            <a:r>
              <a:rPr lang="nl-NL" baseline="30000" dirty="0"/>
              <a:t>e</a:t>
            </a:r>
            <a:r>
              <a:rPr lang="nl-NL" dirty="0"/>
              <a:t> bijeenkomst.</a:t>
            </a:r>
          </a:p>
        </p:txBody>
      </p:sp>
    </p:spTree>
    <p:extLst>
      <p:ext uri="{BB962C8B-B14F-4D97-AF65-F5344CB8AC3E}">
        <p14:creationId xmlns:p14="http://schemas.microsoft.com/office/powerpoint/2010/main" val="4264479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dirty="0" err="1"/>
              <a:t>Er</a:t>
            </a:r>
            <a:r>
              <a:rPr dirty="0"/>
              <a:t> </a:t>
            </a:r>
            <a:r>
              <a:rPr dirty="0" err="1"/>
              <a:t>zijn</a:t>
            </a:r>
            <a:r>
              <a:rPr dirty="0"/>
              <a:t> </a:t>
            </a:r>
            <a:r>
              <a:rPr dirty="0" err="1"/>
              <a:t>veel</a:t>
            </a:r>
            <a:r>
              <a:rPr dirty="0"/>
              <a:t> </a:t>
            </a:r>
            <a:r>
              <a:rPr dirty="0" err="1"/>
              <a:t>keuzes</a:t>
            </a:r>
            <a:r>
              <a:rPr dirty="0"/>
              <a:t> </a:t>
            </a:r>
            <a:r>
              <a:rPr dirty="0" err="1"/>
              <a:t>te</a:t>
            </a:r>
            <a:r>
              <a:rPr dirty="0"/>
              <a:t> </a:t>
            </a:r>
            <a:r>
              <a:rPr dirty="0" err="1"/>
              <a:t>maken</a:t>
            </a:r>
            <a:r>
              <a:rPr dirty="0"/>
              <a:t> </a:t>
            </a:r>
            <a:r>
              <a:rPr dirty="0" err="1"/>
              <a:t>afhankelijk</a:t>
            </a:r>
            <a:r>
              <a:rPr dirty="0"/>
              <a:t> van de </a:t>
            </a:r>
            <a:r>
              <a:rPr dirty="0" err="1"/>
              <a:t>middelen</a:t>
            </a:r>
            <a:r>
              <a:rPr dirty="0"/>
              <a:t> die </a:t>
            </a:r>
            <a:r>
              <a:rPr dirty="0" err="1"/>
              <a:t>je</a:t>
            </a:r>
            <a:r>
              <a:rPr dirty="0"/>
              <a:t> </a:t>
            </a:r>
            <a:r>
              <a:rPr dirty="0" err="1"/>
              <a:t>beschikbaar</a:t>
            </a:r>
            <a:r>
              <a:rPr dirty="0"/>
              <a:t> </a:t>
            </a:r>
            <a:r>
              <a:rPr dirty="0" err="1"/>
              <a:t>hebt</a:t>
            </a:r>
            <a:r>
              <a:rPr dirty="0"/>
              <a:t> </a:t>
            </a:r>
            <a:r>
              <a:rPr dirty="0" err="1"/>
              <a:t>en</a:t>
            </a:r>
            <a:r>
              <a:rPr dirty="0"/>
              <a:t> wat </a:t>
            </a:r>
            <a:r>
              <a:rPr dirty="0" err="1"/>
              <a:t>je</a:t>
            </a:r>
            <a:r>
              <a:rPr dirty="0"/>
              <a:t> wilt </a:t>
            </a:r>
            <a:r>
              <a:rPr dirty="0" err="1"/>
              <a:t>doen</a:t>
            </a:r>
            <a:r>
              <a:rPr dirty="0"/>
              <a:t>. </a:t>
            </a:r>
          </a:p>
          <a:p>
            <a:pPr defTabSz="914400">
              <a:lnSpc>
                <a:spcPct val="100000"/>
              </a:lnSpc>
              <a:defRPr sz="1200">
                <a:latin typeface="Calibri"/>
                <a:ea typeface="Calibri"/>
                <a:cs typeface="Calibri"/>
                <a:sym typeface="Calibri"/>
              </a:defRPr>
            </a:pPr>
            <a:r>
              <a:rPr dirty="0" err="1"/>
              <a:t>Vervang</a:t>
            </a:r>
            <a:r>
              <a:rPr dirty="0"/>
              <a:t> </a:t>
            </a:r>
            <a:r>
              <a:rPr dirty="0" err="1"/>
              <a:t>een</a:t>
            </a:r>
            <a:r>
              <a:rPr dirty="0"/>
              <a:t> </a:t>
            </a:r>
            <a:r>
              <a:rPr dirty="0" err="1"/>
              <a:t>hoofdstuk</a:t>
            </a:r>
            <a:r>
              <a:rPr dirty="0"/>
              <a:t> van </a:t>
            </a:r>
            <a:r>
              <a:rPr dirty="0" err="1"/>
              <a:t>je</a:t>
            </a:r>
            <a:r>
              <a:rPr dirty="0"/>
              <a:t> </a:t>
            </a:r>
            <a:r>
              <a:rPr dirty="0" err="1"/>
              <a:t>boek</a:t>
            </a:r>
            <a:r>
              <a:rPr dirty="0"/>
              <a:t> of </a:t>
            </a:r>
            <a:r>
              <a:rPr dirty="0" err="1"/>
              <a:t>gebruik</a:t>
            </a:r>
            <a:r>
              <a:rPr dirty="0"/>
              <a:t> de </a:t>
            </a:r>
            <a:r>
              <a:rPr dirty="0" err="1"/>
              <a:t>opdrachten</a:t>
            </a:r>
            <a:r>
              <a:rPr dirty="0"/>
              <a:t> </a:t>
            </a:r>
            <a:r>
              <a:rPr dirty="0" err="1"/>
              <a:t>aanvullend</a:t>
            </a:r>
            <a:r>
              <a:rPr dirty="0"/>
              <a:t>. </a:t>
            </a:r>
          </a:p>
          <a:p>
            <a:pPr defTabSz="914400">
              <a:lnSpc>
                <a:spcPct val="100000"/>
              </a:lnSpc>
              <a:defRPr sz="1200">
                <a:latin typeface="Calibri"/>
                <a:ea typeface="Calibri"/>
                <a:cs typeface="Calibri"/>
                <a:sym typeface="Calibri"/>
              </a:defRPr>
            </a:pPr>
            <a:r>
              <a:rPr dirty="0" err="1"/>
              <a:t>Zet</a:t>
            </a:r>
            <a:r>
              <a:rPr dirty="0"/>
              <a:t> het </a:t>
            </a:r>
            <a:r>
              <a:rPr dirty="0" err="1"/>
              <a:t>materiaal</a:t>
            </a:r>
            <a:r>
              <a:rPr dirty="0"/>
              <a:t> in de </a:t>
            </a:r>
            <a:r>
              <a:rPr dirty="0" err="1"/>
              <a:t>elo</a:t>
            </a:r>
            <a:r>
              <a:rPr dirty="0"/>
              <a:t> of </a:t>
            </a:r>
            <a:r>
              <a:rPr dirty="0" err="1"/>
              <a:t>zorg</a:t>
            </a:r>
            <a:r>
              <a:rPr dirty="0"/>
              <a:t> </a:t>
            </a:r>
            <a:r>
              <a:rPr dirty="0" err="1"/>
              <a:t>dat</a:t>
            </a:r>
            <a:r>
              <a:rPr dirty="0"/>
              <a:t> de </a:t>
            </a:r>
            <a:r>
              <a:rPr dirty="0" err="1"/>
              <a:t>leerlingen</a:t>
            </a:r>
            <a:r>
              <a:rPr dirty="0"/>
              <a:t> </a:t>
            </a:r>
            <a:r>
              <a:rPr dirty="0" err="1"/>
              <a:t>weten</a:t>
            </a:r>
            <a:r>
              <a:rPr dirty="0"/>
              <a:t> hoe </a:t>
            </a:r>
            <a:r>
              <a:rPr dirty="0" err="1"/>
              <a:t>ze</a:t>
            </a:r>
            <a:r>
              <a:rPr dirty="0"/>
              <a:t> </a:t>
            </a:r>
            <a:r>
              <a:rPr dirty="0" err="1"/>
              <a:t>bij</a:t>
            </a:r>
            <a:r>
              <a:rPr dirty="0"/>
              <a:t> het </a:t>
            </a:r>
            <a:r>
              <a:rPr dirty="0" err="1"/>
              <a:t>materiaal</a:t>
            </a:r>
            <a:r>
              <a:rPr dirty="0"/>
              <a:t> </a:t>
            </a:r>
            <a:r>
              <a:rPr dirty="0" err="1"/>
              <a:t>komen</a:t>
            </a:r>
            <a:endParaRPr dirty="0"/>
          </a:p>
          <a:p>
            <a:pPr defTabSz="914400">
              <a:lnSpc>
                <a:spcPct val="100000"/>
              </a:lnSpc>
              <a:defRPr sz="1200">
                <a:latin typeface="Calibri"/>
                <a:ea typeface="Calibri"/>
                <a:cs typeface="Calibri"/>
                <a:sym typeface="Calibri"/>
              </a:defRPr>
            </a:pPr>
            <a:r>
              <a:rPr dirty="0"/>
              <a:t>Tablet, laptop of computer, </a:t>
            </a:r>
            <a:r>
              <a:rPr dirty="0" err="1"/>
              <a:t>voor</a:t>
            </a:r>
            <a:r>
              <a:rPr dirty="0"/>
              <a:t> </a:t>
            </a:r>
            <a:r>
              <a:rPr dirty="0" err="1"/>
              <a:t>ieder</a:t>
            </a:r>
            <a:r>
              <a:rPr dirty="0"/>
              <a:t> </a:t>
            </a:r>
            <a:r>
              <a:rPr dirty="0" err="1"/>
              <a:t>apparaat</a:t>
            </a:r>
            <a:r>
              <a:rPr dirty="0"/>
              <a:t> </a:t>
            </a:r>
            <a:r>
              <a:rPr dirty="0" err="1"/>
              <a:t>zijn</a:t>
            </a:r>
            <a:r>
              <a:rPr dirty="0"/>
              <a:t> </a:t>
            </a:r>
            <a:r>
              <a:rPr dirty="0" err="1"/>
              <a:t>versies</a:t>
            </a:r>
            <a:r>
              <a:rPr dirty="0"/>
              <a:t> van de </a:t>
            </a:r>
            <a:r>
              <a:rPr dirty="0" err="1"/>
              <a:t>Stercollecties</a:t>
            </a:r>
            <a:r>
              <a:rPr dirty="0"/>
              <a:t> </a:t>
            </a:r>
            <a:r>
              <a:rPr dirty="0" err="1"/>
              <a:t>beschikbaar</a:t>
            </a:r>
            <a:r>
              <a:rPr dirty="0"/>
              <a:t>. </a:t>
            </a:r>
          </a:p>
          <a:p>
            <a:pPr defTabSz="914400">
              <a:lnSpc>
                <a:spcPct val="100000"/>
              </a:lnSpc>
              <a:defRPr sz="1200">
                <a:latin typeface="Calibri"/>
                <a:ea typeface="Calibri"/>
                <a:cs typeface="Calibri"/>
                <a:sym typeface="Calibri"/>
              </a:defRPr>
            </a:pPr>
            <a:r>
              <a:rPr dirty="0" err="1"/>
              <a:t>Gebruik</a:t>
            </a:r>
            <a:r>
              <a:rPr dirty="0"/>
              <a:t> het in de les op het digibord of </a:t>
            </a:r>
            <a:r>
              <a:rPr dirty="0" err="1"/>
              <a:t>geef</a:t>
            </a:r>
            <a:r>
              <a:rPr dirty="0"/>
              <a:t> het op </a:t>
            </a:r>
            <a:r>
              <a:rPr dirty="0" err="1"/>
              <a:t>als</a:t>
            </a:r>
            <a:r>
              <a:rPr dirty="0"/>
              <a:t> </a:t>
            </a:r>
            <a:r>
              <a:rPr dirty="0" err="1"/>
              <a:t>huiswerk</a:t>
            </a:r>
            <a:r>
              <a:rPr dirty="0"/>
              <a:t> </a:t>
            </a:r>
            <a:r>
              <a:rPr dirty="0" err="1"/>
              <a:t>en</a:t>
            </a:r>
            <a:r>
              <a:rPr dirty="0"/>
              <a:t> </a:t>
            </a:r>
            <a:r>
              <a:rPr dirty="0" err="1"/>
              <a:t>kijk</a:t>
            </a:r>
            <a:r>
              <a:rPr dirty="0"/>
              <a:t> het </a:t>
            </a:r>
            <a:r>
              <a:rPr dirty="0" err="1"/>
              <a:t>samen</a:t>
            </a:r>
            <a:r>
              <a:rPr dirty="0"/>
              <a:t> </a:t>
            </a:r>
            <a:r>
              <a:rPr dirty="0" err="1"/>
              <a:t>na.</a:t>
            </a:r>
            <a:r>
              <a:rPr dirty="0"/>
              <a:t> </a:t>
            </a:r>
          </a:p>
          <a:p>
            <a:pPr defTabSz="914400">
              <a:lnSpc>
                <a:spcPct val="100000"/>
              </a:lnSpc>
              <a:defRPr sz="1200">
                <a:latin typeface="Calibri"/>
                <a:ea typeface="Calibri"/>
                <a:cs typeface="Calibri"/>
                <a:sym typeface="Calibri"/>
              </a:defRPr>
            </a:pPr>
            <a:r>
              <a:rPr dirty="0" err="1"/>
              <a:t>Je</a:t>
            </a:r>
            <a:r>
              <a:rPr dirty="0"/>
              <a:t> </a:t>
            </a:r>
            <a:r>
              <a:rPr dirty="0" err="1"/>
              <a:t>kunt</a:t>
            </a:r>
            <a:r>
              <a:rPr dirty="0"/>
              <a:t> </a:t>
            </a:r>
            <a:r>
              <a:rPr dirty="0" err="1"/>
              <a:t>ook</a:t>
            </a:r>
            <a:r>
              <a:rPr dirty="0"/>
              <a:t> </a:t>
            </a:r>
            <a:r>
              <a:rPr dirty="0" err="1"/>
              <a:t>veel</a:t>
            </a:r>
            <a:r>
              <a:rPr dirty="0"/>
              <a:t> </a:t>
            </a:r>
            <a:r>
              <a:rPr dirty="0" err="1"/>
              <a:t>verder</a:t>
            </a:r>
            <a:r>
              <a:rPr dirty="0"/>
              <a:t> </a:t>
            </a:r>
            <a:r>
              <a:rPr dirty="0" err="1"/>
              <a:t>gaan</a:t>
            </a:r>
            <a:r>
              <a:rPr dirty="0"/>
              <a:t> </a:t>
            </a:r>
            <a:r>
              <a:rPr dirty="0" err="1"/>
              <a:t>en</a:t>
            </a:r>
            <a:r>
              <a:rPr dirty="0"/>
              <a:t> </a:t>
            </a:r>
            <a:r>
              <a:rPr dirty="0" err="1"/>
              <a:t>er</a:t>
            </a:r>
            <a:r>
              <a:rPr dirty="0"/>
              <a:t> </a:t>
            </a:r>
            <a:r>
              <a:rPr dirty="0" err="1"/>
              <a:t>je</a:t>
            </a:r>
            <a:r>
              <a:rPr dirty="0"/>
              <a:t> classroom </a:t>
            </a:r>
            <a:r>
              <a:rPr dirty="0" err="1"/>
              <a:t>mee</a:t>
            </a:r>
            <a:r>
              <a:rPr dirty="0"/>
              <a:t> </a:t>
            </a:r>
            <a:r>
              <a:rPr dirty="0" err="1"/>
              <a:t>flippen</a:t>
            </a:r>
            <a:r>
              <a:rPr dirty="0"/>
              <a:t>. </a:t>
            </a:r>
          </a:p>
          <a:p>
            <a:pPr defTabSz="914400">
              <a:lnSpc>
                <a:spcPct val="100000"/>
              </a:lnSpc>
              <a:defRPr sz="1200">
                <a:latin typeface="Calibri"/>
                <a:ea typeface="Calibri"/>
                <a:cs typeface="Calibri"/>
                <a:sym typeface="Calibri"/>
              </a:defRPr>
            </a:pPr>
            <a:endParaRPr dirty="0"/>
          </a:p>
          <a:p>
            <a:pPr defTabSz="914400">
              <a:lnSpc>
                <a:spcPct val="100000"/>
              </a:lnSpc>
              <a:defRPr sz="1200">
                <a:latin typeface="Calibri"/>
                <a:ea typeface="Calibri"/>
                <a:cs typeface="Calibri"/>
                <a:sym typeface="Calibri"/>
              </a:defRPr>
            </a:pPr>
            <a:r>
              <a:rPr dirty="0"/>
              <a:t>In </a:t>
            </a:r>
            <a:r>
              <a:rPr dirty="0" err="1"/>
              <a:t>verschillende</a:t>
            </a:r>
            <a:r>
              <a:rPr dirty="0"/>
              <a:t> </a:t>
            </a:r>
            <a:r>
              <a:rPr dirty="0" err="1"/>
              <a:t>situaties</a:t>
            </a:r>
            <a:r>
              <a:rPr dirty="0"/>
              <a:t> </a:t>
            </a:r>
            <a:r>
              <a:rPr dirty="0" err="1"/>
              <a:t>te</a:t>
            </a:r>
            <a:r>
              <a:rPr dirty="0"/>
              <a:t> </a:t>
            </a:r>
            <a:r>
              <a:rPr dirty="0" err="1"/>
              <a:t>gebruiken</a:t>
            </a:r>
            <a:r>
              <a:rPr dirty="0"/>
              <a:t>!</a:t>
            </a:r>
          </a:p>
        </p:txBody>
      </p:sp>
    </p:spTree>
    <p:extLst>
      <p:ext uri="{BB962C8B-B14F-4D97-AF65-F5344CB8AC3E}">
        <p14:creationId xmlns:p14="http://schemas.microsoft.com/office/powerpoint/2010/main" val="138990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Live laten zien voor desbetreffende vak</a:t>
            </a:r>
          </a:p>
        </p:txBody>
      </p:sp>
    </p:spTree>
    <p:extLst>
      <p:ext uri="{BB962C8B-B14F-4D97-AF65-F5344CB8AC3E}">
        <p14:creationId xmlns:p14="http://schemas.microsoft.com/office/powerpoint/2010/main" val="2984081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Keuze voor een platform vloeit voort uit alle andere keuzes die je maakt. Tools kunnen ook bij ‘Hoe’ staan.</a:t>
            </a:r>
          </a:p>
        </p:txBody>
      </p:sp>
    </p:spTree>
    <p:extLst>
      <p:ext uri="{BB962C8B-B14F-4D97-AF65-F5344CB8AC3E}">
        <p14:creationId xmlns:p14="http://schemas.microsoft.com/office/powerpoint/2010/main" val="1130359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a:t>
            </a:r>
            <a:r>
              <a:rPr lang="nl-NL" dirty="0" err="1"/>
              <a:t>whitepaper</a:t>
            </a:r>
            <a:r>
              <a:rPr lang="nl-NL" dirty="0"/>
              <a:t> met werkbladen</a:t>
            </a:r>
          </a:p>
        </p:txBody>
      </p:sp>
    </p:spTree>
    <p:extLst>
      <p:ext uri="{BB962C8B-B14F-4D97-AF65-F5344CB8AC3E}">
        <p14:creationId xmlns:p14="http://schemas.microsoft.com/office/powerpoint/2010/main" val="1584165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107664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21151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Voorstellen foto, naam, mailadres en telefoonnummer </a:t>
            </a:r>
          </a:p>
        </p:txBody>
      </p:sp>
    </p:spTree>
    <p:extLst>
      <p:ext uri="{BB962C8B-B14F-4D97-AF65-F5344CB8AC3E}">
        <p14:creationId xmlns:p14="http://schemas.microsoft.com/office/powerpoint/2010/main" val="2922417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dirty="0"/>
              <a:t>…de site </a:t>
            </a:r>
            <a:r>
              <a:rPr u="sng" dirty="0">
                <a:solidFill>
                  <a:srgbClr val="0000FF"/>
                </a:solidFill>
                <a:uFill>
                  <a:solidFill>
                    <a:srgbClr val="0000FF"/>
                  </a:solidFill>
                </a:uFill>
                <a:hlinkClick r:id="rId3"/>
              </a:rPr>
              <a:t>wikiwijs.nl</a:t>
            </a:r>
            <a:r>
              <a:rPr dirty="0"/>
              <a:t>. De </a:t>
            </a:r>
            <a:r>
              <a:rPr dirty="0" err="1"/>
              <a:t>nieuwe</a:t>
            </a:r>
            <a:r>
              <a:rPr dirty="0"/>
              <a:t> </a:t>
            </a:r>
            <a:r>
              <a:rPr dirty="0" err="1"/>
              <a:t>naam</a:t>
            </a:r>
            <a:r>
              <a:rPr dirty="0"/>
              <a:t> </a:t>
            </a:r>
            <a:r>
              <a:rPr dirty="0" err="1"/>
              <a:t>ontstond</a:t>
            </a:r>
            <a:r>
              <a:rPr dirty="0"/>
              <a:t> door </a:t>
            </a:r>
            <a:r>
              <a:rPr dirty="0" err="1"/>
              <a:t>een</a:t>
            </a:r>
            <a:r>
              <a:rPr dirty="0"/>
              <a:t> </a:t>
            </a:r>
            <a:r>
              <a:rPr dirty="0" err="1"/>
              <a:t>fusie</a:t>
            </a:r>
            <a:r>
              <a:rPr dirty="0"/>
              <a:t>.</a:t>
            </a:r>
          </a:p>
          <a:p>
            <a:r>
              <a:rPr dirty="0" err="1"/>
              <a:t>Wikiwijs</a:t>
            </a:r>
            <a:r>
              <a:rPr dirty="0"/>
              <a:t> is </a:t>
            </a:r>
            <a:r>
              <a:rPr dirty="0" err="1"/>
              <a:t>een</a:t>
            </a:r>
            <a:r>
              <a:rPr dirty="0"/>
              <a:t> platform, </a:t>
            </a:r>
            <a:r>
              <a:rPr dirty="0" err="1"/>
              <a:t>zoals</a:t>
            </a:r>
            <a:r>
              <a:rPr dirty="0"/>
              <a:t> </a:t>
            </a:r>
            <a:r>
              <a:rPr dirty="0" err="1"/>
              <a:t>bijvoorbeeld</a:t>
            </a:r>
            <a:r>
              <a:rPr dirty="0"/>
              <a:t> Google </a:t>
            </a:r>
            <a:r>
              <a:rPr dirty="0" err="1"/>
              <a:t>een</a:t>
            </a:r>
            <a:r>
              <a:rPr dirty="0"/>
              <a:t> platform is </a:t>
            </a:r>
            <a:r>
              <a:rPr dirty="0" err="1"/>
              <a:t>voor</a:t>
            </a:r>
            <a:r>
              <a:rPr dirty="0"/>
              <a:t> </a:t>
            </a:r>
            <a:r>
              <a:rPr dirty="0" err="1"/>
              <a:t>mensen</a:t>
            </a:r>
            <a:r>
              <a:rPr dirty="0"/>
              <a:t> die </a:t>
            </a:r>
            <a:r>
              <a:rPr dirty="0" err="1"/>
              <a:t>hun</a:t>
            </a:r>
            <a:r>
              <a:rPr dirty="0"/>
              <a:t> site in Google Sites </a:t>
            </a:r>
            <a:r>
              <a:rPr dirty="0" err="1"/>
              <a:t>bouwen</a:t>
            </a:r>
            <a:r>
              <a:rPr dirty="0"/>
              <a:t>, of </a:t>
            </a:r>
            <a:r>
              <a:rPr dirty="0" err="1"/>
              <a:t>Wordpress</a:t>
            </a:r>
            <a:r>
              <a:rPr dirty="0"/>
              <a:t> </a:t>
            </a:r>
            <a:r>
              <a:rPr dirty="0" err="1"/>
              <a:t>voor</a:t>
            </a:r>
            <a:r>
              <a:rPr dirty="0"/>
              <a:t> </a:t>
            </a:r>
            <a:r>
              <a:rPr dirty="0" err="1"/>
              <a:t>Wordpress</a:t>
            </a:r>
            <a:r>
              <a:rPr dirty="0"/>
              <a:t> sites. </a:t>
            </a:r>
          </a:p>
          <a:p>
            <a:r>
              <a:rPr dirty="0" err="1"/>
              <a:t>Wikiwijs</a:t>
            </a:r>
            <a:r>
              <a:rPr dirty="0"/>
              <a:t> </a:t>
            </a:r>
            <a:r>
              <a:rPr dirty="0" err="1"/>
              <a:t>heeft</a:t>
            </a:r>
            <a:r>
              <a:rPr dirty="0"/>
              <a:t> </a:t>
            </a:r>
            <a:r>
              <a:rPr dirty="0" err="1"/>
              <a:t>dus</a:t>
            </a:r>
            <a:r>
              <a:rPr dirty="0"/>
              <a:t> NIETS met VO-Content, Studio VO of de </a:t>
            </a:r>
            <a:r>
              <a:rPr dirty="0" err="1"/>
              <a:t>Stercollecties</a:t>
            </a:r>
            <a:r>
              <a:rPr dirty="0"/>
              <a:t> </a:t>
            </a:r>
            <a:r>
              <a:rPr dirty="0" err="1"/>
              <a:t>te</a:t>
            </a:r>
            <a:r>
              <a:rPr dirty="0"/>
              <a:t> </a:t>
            </a:r>
            <a:r>
              <a:rPr dirty="0" err="1"/>
              <a:t>maken</a:t>
            </a:r>
            <a:r>
              <a:rPr dirty="0"/>
              <a:t>… </a:t>
            </a:r>
            <a:r>
              <a:rPr dirty="0" err="1"/>
              <a:t>alleen</a:t>
            </a:r>
            <a:r>
              <a:rPr dirty="0"/>
              <a:t> </a:t>
            </a:r>
            <a:r>
              <a:rPr dirty="0" err="1"/>
              <a:t>heeft</a:t>
            </a:r>
            <a:r>
              <a:rPr dirty="0"/>
              <a:t> VO-Content </a:t>
            </a:r>
            <a:r>
              <a:rPr dirty="0" err="1"/>
              <a:t>ervoor</a:t>
            </a:r>
            <a:r>
              <a:rPr dirty="0"/>
              <a:t> </a:t>
            </a:r>
            <a:r>
              <a:rPr dirty="0" err="1"/>
              <a:t>gekozen</a:t>
            </a:r>
            <a:r>
              <a:rPr dirty="0"/>
              <a:t>  om het </a:t>
            </a:r>
            <a:r>
              <a:rPr dirty="0" err="1"/>
              <a:t>Stercollectie</a:t>
            </a:r>
            <a:r>
              <a:rPr dirty="0"/>
              <a:t> </a:t>
            </a:r>
            <a:r>
              <a:rPr dirty="0" err="1"/>
              <a:t>materiaal</a:t>
            </a:r>
            <a:r>
              <a:rPr dirty="0"/>
              <a:t> </a:t>
            </a:r>
            <a:r>
              <a:rPr dirty="0" err="1"/>
              <a:t>ook</a:t>
            </a:r>
            <a:r>
              <a:rPr dirty="0"/>
              <a:t> </a:t>
            </a:r>
            <a:r>
              <a:rPr dirty="0" err="1"/>
              <a:t>te</a:t>
            </a:r>
            <a:r>
              <a:rPr dirty="0"/>
              <a:t> </a:t>
            </a:r>
            <a:r>
              <a:rPr dirty="0" err="1"/>
              <a:t>verspreiden</a:t>
            </a:r>
            <a:r>
              <a:rPr dirty="0"/>
              <a:t> via </a:t>
            </a:r>
            <a:r>
              <a:rPr dirty="0" err="1"/>
              <a:t>Wikiwijs</a:t>
            </a:r>
            <a:r>
              <a:rPr dirty="0"/>
              <a:t>.</a:t>
            </a:r>
          </a:p>
          <a:p>
            <a:r>
              <a:rPr dirty="0"/>
              <a:t>Exact </a:t>
            </a:r>
            <a:r>
              <a:rPr dirty="0" err="1"/>
              <a:t>hetzelfde</a:t>
            </a:r>
            <a:r>
              <a:rPr dirty="0"/>
              <a:t> </a:t>
            </a:r>
            <a:r>
              <a:rPr dirty="0" err="1"/>
              <a:t>materiaal</a:t>
            </a:r>
            <a:r>
              <a:rPr dirty="0"/>
              <a:t> </a:t>
            </a:r>
            <a:r>
              <a:rPr dirty="0" err="1"/>
              <a:t>dat</a:t>
            </a:r>
            <a:r>
              <a:rPr dirty="0"/>
              <a:t> op </a:t>
            </a:r>
            <a:r>
              <a:rPr u="sng" dirty="0">
                <a:solidFill>
                  <a:srgbClr val="0000FF"/>
                </a:solidFill>
                <a:uFill>
                  <a:solidFill>
                    <a:srgbClr val="0000FF"/>
                  </a:solidFill>
                </a:uFill>
                <a:hlinkClick r:id="rId4"/>
              </a:rPr>
              <a:t>studiovo.nl</a:t>
            </a:r>
            <a:r>
              <a:rPr dirty="0"/>
              <a:t> </a:t>
            </a:r>
            <a:r>
              <a:rPr dirty="0" err="1"/>
              <a:t>te</a:t>
            </a:r>
            <a:r>
              <a:rPr dirty="0"/>
              <a:t> </a:t>
            </a:r>
            <a:r>
              <a:rPr dirty="0" err="1"/>
              <a:t>vinden</a:t>
            </a:r>
            <a:r>
              <a:rPr dirty="0"/>
              <a:t> is, </a:t>
            </a:r>
            <a:r>
              <a:rPr dirty="0" err="1"/>
              <a:t>staat</a:t>
            </a:r>
            <a:r>
              <a:rPr dirty="0"/>
              <a:t> </a:t>
            </a:r>
            <a:r>
              <a:rPr dirty="0" err="1"/>
              <a:t>ook</a:t>
            </a:r>
            <a:r>
              <a:rPr dirty="0"/>
              <a:t> op </a:t>
            </a:r>
            <a:r>
              <a:rPr dirty="0" err="1"/>
              <a:t>Wikiwijs</a:t>
            </a:r>
            <a:r>
              <a:rPr dirty="0"/>
              <a:t>… maar </a:t>
            </a:r>
            <a:r>
              <a:rPr dirty="0" err="1"/>
              <a:t>dan</a:t>
            </a:r>
            <a:r>
              <a:rPr dirty="0"/>
              <a:t> </a:t>
            </a:r>
            <a:r>
              <a:rPr i="1" dirty="0" err="1"/>
              <a:t>arrangeerbaar</a:t>
            </a:r>
            <a:r>
              <a:rPr dirty="0"/>
              <a:t>: </a:t>
            </a:r>
            <a:r>
              <a:rPr dirty="0" err="1"/>
              <a:t>je</a:t>
            </a:r>
            <a:r>
              <a:rPr dirty="0"/>
              <a:t> </a:t>
            </a:r>
            <a:r>
              <a:rPr dirty="0" err="1"/>
              <a:t>kunt</a:t>
            </a:r>
            <a:r>
              <a:rPr dirty="0"/>
              <a:t> het in </a:t>
            </a:r>
            <a:r>
              <a:rPr dirty="0" err="1"/>
              <a:t>Wikiwijs</a:t>
            </a:r>
            <a:r>
              <a:rPr dirty="0"/>
              <a:t> </a:t>
            </a:r>
            <a:r>
              <a:rPr dirty="0" err="1"/>
              <a:t>kopiëren</a:t>
            </a:r>
            <a:r>
              <a:rPr dirty="0"/>
              <a:t> maar “</a:t>
            </a:r>
            <a:r>
              <a:rPr dirty="0" err="1"/>
              <a:t>je</a:t>
            </a:r>
            <a:r>
              <a:rPr dirty="0"/>
              <a:t> eigen </a:t>
            </a:r>
            <a:r>
              <a:rPr dirty="0" err="1"/>
              <a:t>omgeving</a:t>
            </a:r>
            <a:r>
              <a:rPr dirty="0"/>
              <a:t>” </a:t>
            </a:r>
            <a:r>
              <a:rPr dirty="0" err="1"/>
              <a:t>en</a:t>
            </a:r>
            <a:r>
              <a:rPr dirty="0"/>
              <a:t> het </a:t>
            </a:r>
            <a:r>
              <a:rPr dirty="0" err="1"/>
              <a:t>aanpassen</a:t>
            </a:r>
            <a:r>
              <a:rPr dirty="0"/>
              <a:t> </a:t>
            </a:r>
            <a:r>
              <a:rPr dirty="0" err="1"/>
              <a:t>naar</a:t>
            </a:r>
            <a:r>
              <a:rPr dirty="0"/>
              <a:t> eigen wens </a:t>
            </a:r>
            <a:r>
              <a:rPr dirty="0" err="1"/>
              <a:t>en</a:t>
            </a:r>
            <a:r>
              <a:rPr dirty="0"/>
              <a:t> </a:t>
            </a:r>
            <a:r>
              <a:rPr dirty="0" err="1"/>
              <a:t>combineren</a:t>
            </a:r>
            <a:r>
              <a:rPr dirty="0"/>
              <a:t> met eigen/</a:t>
            </a:r>
            <a:r>
              <a:rPr dirty="0" err="1"/>
              <a:t>ander</a:t>
            </a:r>
            <a:r>
              <a:rPr dirty="0"/>
              <a:t> </a:t>
            </a:r>
            <a:r>
              <a:rPr dirty="0" err="1"/>
              <a:t>materiaal</a:t>
            </a:r>
            <a:r>
              <a:rPr dirty="0"/>
              <a:t>. </a:t>
            </a:r>
            <a:r>
              <a:rPr dirty="0" err="1"/>
              <a:t>Daarnaast</a:t>
            </a:r>
            <a:r>
              <a:rPr dirty="0"/>
              <a:t> </a:t>
            </a:r>
            <a:r>
              <a:rPr dirty="0" err="1"/>
              <a:t>kun</a:t>
            </a:r>
            <a:r>
              <a:rPr dirty="0"/>
              <a:t> </a:t>
            </a:r>
            <a:r>
              <a:rPr dirty="0" err="1"/>
              <a:t>je</a:t>
            </a:r>
            <a:r>
              <a:rPr dirty="0"/>
              <a:t> in </a:t>
            </a:r>
            <a:r>
              <a:rPr dirty="0" err="1"/>
              <a:t>Wikiwijs</a:t>
            </a:r>
            <a:r>
              <a:rPr dirty="0"/>
              <a:t> </a:t>
            </a:r>
            <a:r>
              <a:rPr dirty="0" err="1"/>
              <a:t>ook</a:t>
            </a:r>
            <a:r>
              <a:rPr dirty="0"/>
              <a:t> </a:t>
            </a:r>
            <a:r>
              <a:rPr dirty="0" err="1"/>
              <a:t>je</a:t>
            </a:r>
            <a:r>
              <a:rPr dirty="0"/>
              <a:t> eigen </a:t>
            </a:r>
            <a:r>
              <a:rPr dirty="0" err="1"/>
              <a:t>digitale</a:t>
            </a:r>
            <a:r>
              <a:rPr dirty="0"/>
              <a:t> lessen </a:t>
            </a:r>
            <a:r>
              <a:rPr dirty="0" err="1"/>
              <a:t>maken</a:t>
            </a:r>
            <a:r>
              <a:rPr dirty="0"/>
              <a:t>.</a:t>
            </a:r>
          </a:p>
        </p:txBody>
      </p:sp>
    </p:spTree>
    <p:extLst>
      <p:ext uri="{BB962C8B-B14F-4D97-AF65-F5344CB8AC3E}">
        <p14:creationId xmlns:p14="http://schemas.microsoft.com/office/powerpoint/2010/main" val="164205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VERSCHOVEN, naar voren gehaald</a:t>
            </a:r>
          </a:p>
        </p:txBody>
      </p:sp>
    </p:spTree>
    <p:extLst>
      <p:ext uri="{BB962C8B-B14F-4D97-AF65-F5344CB8AC3E}">
        <p14:creationId xmlns:p14="http://schemas.microsoft.com/office/powerpoint/2010/main" val="2807081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pPr defTabSz="914400">
              <a:lnSpc>
                <a:spcPct val="100000"/>
              </a:lnSpc>
              <a:defRPr sz="1200">
                <a:latin typeface="Cambria"/>
                <a:ea typeface="Cambria"/>
                <a:cs typeface="Cambria"/>
                <a:sym typeface="Cambria"/>
              </a:defRPr>
            </a:pPr>
            <a:endParaRPr dirty="0"/>
          </a:p>
        </p:txBody>
      </p:sp>
    </p:spTree>
    <p:extLst>
      <p:ext uri="{BB962C8B-B14F-4D97-AF65-F5344CB8AC3E}">
        <p14:creationId xmlns:p14="http://schemas.microsoft.com/office/powerpoint/2010/main" val="933642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hoeft niet alles zelf te verzinnen, maar mag wel (gedeeltelijk). In onderbouw bieden kerndoelen veel ruimte, maar ook de eindtermen bieden ruimte. Uitwerkingen in de SE-handreikingen zijn slechts een handreiking, alleen eindtermen zijn verplicht. </a:t>
            </a:r>
          </a:p>
        </p:txBody>
      </p:sp>
    </p:spTree>
    <p:extLst>
      <p:ext uri="{BB962C8B-B14F-4D97-AF65-F5344CB8AC3E}">
        <p14:creationId xmlns:p14="http://schemas.microsoft.com/office/powerpoint/2010/main" val="94690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Zou ik door docenten zelf laten bedenken en afspraken over maken, </a:t>
            </a:r>
            <a:r>
              <a:rPr lang="nl-NL" dirty="0" err="1"/>
              <a:t>evt</a:t>
            </a:r>
            <a:r>
              <a:rPr lang="nl-NL" dirty="0"/>
              <a:t> format uitreiken als ze hiernaar vragen.</a:t>
            </a:r>
          </a:p>
        </p:txBody>
      </p:sp>
    </p:spTree>
    <p:extLst>
      <p:ext uri="{BB962C8B-B14F-4D97-AF65-F5344CB8AC3E}">
        <p14:creationId xmlns:p14="http://schemas.microsoft.com/office/powerpoint/2010/main" val="1227096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Vanaf ‘waarmee’ kun je Stercollecties laten zien als losse blokjes om mee te arrangeren.</a:t>
            </a:r>
          </a:p>
        </p:txBody>
      </p:sp>
    </p:spTree>
    <p:extLst>
      <p:ext uri="{BB962C8B-B14F-4D97-AF65-F5344CB8AC3E}">
        <p14:creationId xmlns:p14="http://schemas.microsoft.com/office/powerpoint/2010/main" val="63591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14" name="Hoofdtekst - niveau één…"/>
          <p:cNvSpPr txBox="1">
            <a:spLocks noGrp="1"/>
          </p:cNvSpPr>
          <p:nvPr>
            <p:ph type="body" sz="half" idx="1"/>
          </p:nvPr>
        </p:nvSpPr>
        <p:spPr>
          <a:xfrm>
            <a:off x="457200" y="3061367"/>
            <a:ext cx="7082589" cy="3064798"/>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691638" indent="-320038">
              <a:spcBef>
                <a:spcPts val="600"/>
              </a:spcBef>
              <a:defRPr sz="2800">
                <a:solidFill>
                  <a:srgbClr val="662483"/>
                </a:solidFill>
                <a:latin typeface="Caecilia LT Std Light"/>
                <a:ea typeface="Caecilia LT Std Light"/>
                <a:cs typeface="Caecilia LT Std Light"/>
                <a:sym typeface="Caecilia LT Std Light"/>
              </a:defRPr>
            </a:lvl4pPr>
            <a:lvl5pPr marL="2148838" indent="-320038">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7" name="Titeltekst"/>
          <p:cNvSpPr txBox="1">
            <a:spLocks noGrp="1"/>
          </p:cNvSpPr>
          <p:nvPr>
            <p:ph type="title"/>
          </p:nvPr>
        </p:nvSpPr>
        <p:spPr>
          <a:xfrm>
            <a:off x="1792288" y="4800600"/>
            <a:ext cx="5486403" cy="566738"/>
          </a:xfrm>
          <a:prstGeom prst="rect">
            <a:avLst/>
          </a:prstGeom>
        </p:spPr>
        <p:txBody>
          <a:bodyPr anchor="b"/>
          <a:lstStyle>
            <a:lvl1pPr>
              <a:defRPr sz="1800"/>
            </a:lvl1pPr>
          </a:lstStyle>
          <a:p>
            <a:r>
              <a:t>Titeltekst</a:t>
            </a:r>
          </a:p>
        </p:txBody>
      </p:sp>
      <p:sp>
        <p:nvSpPr>
          <p:cNvPr id="98" name="Hoofdtekst - niveau één…"/>
          <p:cNvSpPr txBox="1">
            <a:spLocks noGrp="1"/>
          </p:cNvSpPr>
          <p:nvPr>
            <p:ph type="body" sz="quarter" idx="1"/>
          </p:nvPr>
        </p:nvSpPr>
        <p:spPr>
          <a:xfrm>
            <a:off x="1792288" y="5367337"/>
            <a:ext cx="5486403" cy="804865"/>
          </a:xfrm>
          <a:prstGeom prst="rect">
            <a:avLst/>
          </a:prstGeom>
        </p:spPr>
        <p:txBody>
          <a:bodyPr>
            <a:normAutofit/>
          </a:bodyPr>
          <a:lstStyle>
            <a:lvl1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1pPr>
            <a:lvl2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2pPr>
            <a:lvl3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3pPr>
            <a:lvl4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4pPr>
            <a:lvl5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6" name="Titeltekst"/>
          <p:cNvSpPr txBox="1">
            <a:spLocks noGrp="1"/>
          </p:cNvSpPr>
          <p:nvPr>
            <p:ph type="title"/>
          </p:nvPr>
        </p:nvSpPr>
        <p:spPr>
          <a:xfrm>
            <a:off x="685800" y="1844675"/>
            <a:ext cx="7268413" cy="2041525"/>
          </a:xfrm>
          <a:prstGeom prst="rect">
            <a:avLst/>
          </a:prstGeom>
        </p:spPr>
        <p:txBody>
          <a:bodyPr/>
          <a:lstStyle/>
          <a:p>
            <a:r>
              <a:t>Titeltekst</a:t>
            </a:r>
          </a:p>
        </p:txBody>
      </p:sp>
      <p:sp>
        <p:nvSpPr>
          <p:cNvPr id="107" name="Hoofdtekst - niveau één…"/>
          <p:cNvSpPr txBox="1">
            <a:spLocks noGrp="1"/>
          </p:cNvSpPr>
          <p:nvPr>
            <p:ph type="body" sz="half" idx="1"/>
          </p:nvPr>
        </p:nvSpPr>
        <p:spPr>
          <a:xfrm>
            <a:off x="685798" y="3886200"/>
            <a:ext cx="7268413" cy="2971800"/>
          </a:xfrm>
          <a:prstGeom prst="rect">
            <a:avLst/>
          </a:prstGeom>
        </p:spPr>
        <p:txBody>
          <a:bodyPr>
            <a:normAutofit/>
          </a:bodyPr>
          <a:lstStyle>
            <a:lvl1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1pPr>
            <a:lvl2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2pPr>
            <a:lvl3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3pPr>
            <a:lvl4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4pPr>
            <a:lvl5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5"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116" name="Hoofdtekst - niveau één…"/>
          <p:cNvSpPr txBox="1">
            <a:spLocks noGrp="1"/>
          </p:cNvSpPr>
          <p:nvPr>
            <p:ph type="body" sz="half" idx="1"/>
          </p:nvPr>
        </p:nvSpPr>
        <p:spPr>
          <a:xfrm>
            <a:off x="457200" y="3061367"/>
            <a:ext cx="7082589" cy="3064798"/>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691638" indent="-320038">
              <a:spcBef>
                <a:spcPts val="600"/>
              </a:spcBef>
              <a:defRPr sz="2800">
                <a:solidFill>
                  <a:srgbClr val="662483"/>
                </a:solidFill>
                <a:latin typeface="Caecilia LT Std Light"/>
                <a:ea typeface="Caecilia LT Std Light"/>
                <a:cs typeface="Caecilia LT Std Light"/>
                <a:sym typeface="Caecilia LT Std Light"/>
              </a:defRPr>
            </a:lvl4pPr>
            <a:lvl5pPr marL="2148838" indent="-320038">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4"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125" name="Hoofdtekst - niveau één…"/>
          <p:cNvSpPr txBox="1">
            <a:spLocks noGrp="1"/>
          </p:cNvSpPr>
          <p:nvPr>
            <p:ph type="body" sz="quarter" idx="1"/>
          </p:nvPr>
        </p:nvSpPr>
        <p:spPr>
          <a:xfrm>
            <a:off x="457200" y="3181684"/>
            <a:ext cx="4038600" cy="2944482"/>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727200" indent="-355600">
              <a:spcBef>
                <a:spcPts val="600"/>
              </a:spcBef>
              <a:defRPr sz="2800">
                <a:solidFill>
                  <a:srgbClr val="662483"/>
                </a:solidFill>
                <a:latin typeface="Caecilia LT Std Light"/>
                <a:ea typeface="Caecilia LT Std Light"/>
                <a:cs typeface="Caecilia LT Std Light"/>
                <a:sym typeface="Caecilia LT Std Light"/>
              </a:defRPr>
            </a:lvl4pPr>
            <a:lvl5pPr marL="2184400" indent="-355600">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33"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13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48" name="Titeltekst"/>
          <p:cNvSpPr txBox="1">
            <a:spLocks noGrp="1"/>
          </p:cNvSpPr>
          <p:nvPr>
            <p:ph type="title"/>
          </p:nvPr>
        </p:nvSpPr>
        <p:spPr>
          <a:xfrm>
            <a:off x="1792288" y="4800600"/>
            <a:ext cx="5486403" cy="566738"/>
          </a:xfrm>
          <a:prstGeom prst="rect">
            <a:avLst/>
          </a:prstGeom>
        </p:spPr>
        <p:txBody>
          <a:bodyPr anchor="b"/>
          <a:lstStyle>
            <a:lvl1pPr>
              <a:defRPr sz="1800"/>
            </a:lvl1pPr>
          </a:lstStyle>
          <a:p>
            <a:r>
              <a:t>Titeltekst</a:t>
            </a:r>
          </a:p>
        </p:txBody>
      </p:sp>
      <p:sp>
        <p:nvSpPr>
          <p:cNvPr id="149" name="Hoofdtekst - niveau één…"/>
          <p:cNvSpPr txBox="1">
            <a:spLocks noGrp="1"/>
          </p:cNvSpPr>
          <p:nvPr>
            <p:ph type="body" sz="quarter" idx="1"/>
          </p:nvPr>
        </p:nvSpPr>
        <p:spPr>
          <a:xfrm>
            <a:off x="1792288" y="5367337"/>
            <a:ext cx="5486403" cy="804865"/>
          </a:xfrm>
          <a:prstGeom prst="rect">
            <a:avLst/>
          </a:prstGeom>
        </p:spPr>
        <p:txBody>
          <a:bodyPr>
            <a:normAutofit/>
          </a:bodyPr>
          <a:lstStyle>
            <a:lvl1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1pPr>
            <a:lvl2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2pPr>
            <a:lvl3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3pPr>
            <a:lvl4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4pPr>
            <a:lvl5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5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57" name="Titeltekst"/>
          <p:cNvSpPr txBox="1">
            <a:spLocks noGrp="1"/>
          </p:cNvSpPr>
          <p:nvPr>
            <p:ph type="title"/>
          </p:nvPr>
        </p:nvSpPr>
        <p:spPr>
          <a:xfrm>
            <a:off x="685800" y="1844675"/>
            <a:ext cx="7268413" cy="2041525"/>
          </a:xfrm>
          <a:prstGeom prst="rect">
            <a:avLst/>
          </a:prstGeom>
        </p:spPr>
        <p:txBody>
          <a:bodyPr/>
          <a:lstStyle/>
          <a:p>
            <a:r>
              <a:t>Titeltekst</a:t>
            </a:r>
          </a:p>
        </p:txBody>
      </p:sp>
      <p:sp>
        <p:nvSpPr>
          <p:cNvPr id="158" name="Hoofdtekst - niveau één…"/>
          <p:cNvSpPr txBox="1">
            <a:spLocks noGrp="1"/>
          </p:cNvSpPr>
          <p:nvPr>
            <p:ph type="body" sz="half" idx="1"/>
          </p:nvPr>
        </p:nvSpPr>
        <p:spPr>
          <a:xfrm>
            <a:off x="685798" y="3886200"/>
            <a:ext cx="7268413" cy="2971800"/>
          </a:xfrm>
          <a:prstGeom prst="rect">
            <a:avLst/>
          </a:prstGeom>
        </p:spPr>
        <p:txBody>
          <a:bodyPr>
            <a:normAutofit/>
          </a:bodyPr>
          <a:lstStyle>
            <a:lvl1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1pPr>
            <a:lvl2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2pPr>
            <a:lvl3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3pPr>
            <a:lvl4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4pPr>
            <a:lvl5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5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75"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176" name="Hoofdtekst - niveau één…"/>
          <p:cNvSpPr txBox="1">
            <a:spLocks noGrp="1"/>
          </p:cNvSpPr>
          <p:nvPr>
            <p:ph type="body" sz="quarter" idx="1"/>
          </p:nvPr>
        </p:nvSpPr>
        <p:spPr>
          <a:xfrm>
            <a:off x="457200" y="3181684"/>
            <a:ext cx="4038600" cy="2944482"/>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727200" indent="-355600">
              <a:spcBef>
                <a:spcPts val="600"/>
              </a:spcBef>
              <a:defRPr sz="2800">
                <a:solidFill>
                  <a:srgbClr val="662483"/>
                </a:solidFill>
                <a:latin typeface="Caecilia LT Std Light"/>
                <a:ea typeface="Caecilia LT Std Light"/>
                <a:cs typeface="Caecilia LT Std Light"/>
                <a:sym typeface="Caecilia LT Std Light"/>
              </a:defRPr>
            </a:lvl4pPr>
            <a:lvl5pPr marL="2184400" indent="-355600">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7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2"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23" name="Hoofdtekst - niveau één…"/>
          <p:cNvSpPr txBox="1">
            <a:spLocks noGrp="1"/>
          </p:cNvSpPr>
          <p:nvPr>
            <p:ph type="body" sz="quarter" idx="1"/>
          </p:nvPr>
        </p:nvSpPr>
        <p:spPr>
          <a:xfrm>
            <a:off x="457200" y="3181684"/>
            <a:ext cx="4038600" cy="2944482"/>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727200" indent="-355600">
              <a:spcBef>
                <a:spcPts val="600"/>
              </a:spcBef>
              <a:defRPr sz="2800">
                <a:solidFill>
                  <a:srgbClr val="662483"/>
                </a:solidFill>
                <a:latin typeface="Caecilia LT Std Light"/>
                <a:ea typeface="Caecilia LT Std Light"/>
                <a:cs typeface="Caecilia LT Std Light"/>
                <a:sym typeface="Caecilia LT Std Light"/>
              </a:defRPr>
            </a:lvl4pPr>
            <a:lvl5pPr marL="2184400" indent="-355600">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84"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18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9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99" name="Titeltekst"/>
          <p:cNvSpPr txBox="1">
            <a:spLocks noGrp="1"/>
          </p:cNvSpPr>
          <p:nvPr>
            <p:ph type="title"/>
          </p:nvPr>
        </p:nvSpPr>
        <p:spPr>
          <a:xfrm>
            <a:off x="1792288" y="4800600"/>
            <a:ext cx="5486403" cy="566738"/>
          </a:xfrm>
          <a:prstGeom prst="rect">
            <a:avLst/>
          </a:prstGeom>
        </p:spPr>
        <p:txBody>
          <a:bodyPr anchor="b"/>
          <a:lstStyle>
            <a:lvl1pPr>
              <a:defRPr sz="1800"/>
            </a:lvl1pPr>
          </a:lstStyle>
          <a:p>
            <a:r>
              <a:t>Titeltekst</a:t>
            </a:r>
          </a:p>
        </p:txBody>
      </p:sp>
      <p:sp>
        <p:nvSpPr>
          <p:cNvPr id="200" name="Hoofdtekst - niveau één…"/>
          <p:cNvSpPr txBox="1">
            <a:spLocks noGrp="1"/>
          </p:cNvSpPr>
          <p:nvPr>
            <p:ph type="body" sz="quarter" idx="1"/>
          </p:nvPr>
        </p:nvSpPr>
        <p:spPr>
          <a:xfrm>
            <a:off x="1792288" y="5367337"/>
            <a:ext cx="5486403" cy="804865"/>
          </a:xfrm>
          <a:prstGeom prst="rect">
            <a:avLst/>
          </a:prstGeom>
        </p:spPr>
        <p:txBody>
          <a:bodyPr>
            <a:normAutofit/>
          </a:bodyPr>
          <a:lstStyle>
            <a:lvl1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1pPr>
            <a:lvl2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2pPr>
            <a:lvl3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3pPr>
            <a:lvl4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4pPr>
            <a:lvl5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0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08" name="image9.png" descr="image9.png"/>
          <p:cNvPicPr>
            <a:picLocks noChangeAspect="1"/>
          </p:cNvPicPr>
          <p:nvPr/>
        </p:nvPicPr>
        <p:blipFill>
          <a:blip r:embed="rId2">
            <a:extLst/>
          </a:blip>
          <a:stretch>
            <a:fillRect/>
          </a:stretch>
        </p:blipFill>
        <p:spPr>
          <a:xfrm>
            <a:off x="8328917" y="1357567"/>
            <a:ext cx="827535" cy="4768597"/>
          </a:xfrm>
          <a:prstGeom prst="rect">
            <a:avLst/>
          </a:prstGeom>
          <a:ln w="12700">
            <a:miter lim="400000"/>
          </a:ln>
        </p:spPr>
      </p:pic>
      <p:pic>
        <p:nvPicPr>
          <p:cNvPr id="209" name="image10.jpg" descr="image10.jpg"/>
          <p:cNvPicPr>
            <a:picLocks noChangeAspect="1"/>
          </p:cNvPicPr>
          <p:nvPr/>
        </p:nvPicPr>
        <p:blipFill>
          <a:blip r:embed="rId3">
            <a:extLst/>
          </a:blip>
          <a:stretch>
            <a:fillRect/>
          </a:stretch>
        </p:blipFill>
        <p:spPr>
          <a:xfrm>
            <a:off x="236563" y="231548"/>
            <a:ext cx="2452049" cy="813025"/>
          </a:xfrm>
          <a:prstGeom prst="rect">
            <a:avLst/>
          </a:prstGeom>
          <a:ln w="12700">
            <a:miter lim="400000"/>
          </a:ln>
        </p:spPr>
      </p:pic>
      <p:sp>
        <p:nvSpPr>
          <p:cNvPr id="210" name="Titeltekst"/>
          <p:cNvSpPr txBox="1">
            <a:spLocks noGrp="1"/>
          </p:cNvSpPr>
          <p:nvPr>
            <p:ph type="title"/>
          </p:nvPr>
        </p:nvSpPr>
        <p:spPr>
          <a:xfrm>
            <a:off x="685800" y="1844675"/>
            <a:ext cx="7268413" cy="2041525"/>
          </a:xfrm>
          <a:prstGeom prst="rect">
            <a:avLst/>
          </a:prstGeom>
        </p:spPr>
        <p:txBody>
          <a:bodyPr/>
          <a:lstStyle/>
          <a:p>
            <a:r>
              <a:t>Titeltekst</a:t>
            </a:r>
          </a:p>
        </p:txBody>
      </p:sp>
      <p:sp>
        <p:nvSpPr>
          <p:cNvPr id="211" name="Hoofdtekst - niveau één…"/>
          <p:cNvSpPr txBox="1">
            <a:spLocks noGrp="1"/>
          </p:cNvSpPr>
          <p:nvPr>
            <p:ph type="body" sz="half" idx="1"/>
          </p:nvPr>
        </p:nvSpPr>
        <p:spPr>
          <a:xfrm>
            <a:off x="685798" y="3886200"/>
            <a:ext cx="7268413" cy="2971800"/>
          </a:xfrm>
          <a:prstGeom prst="rect">
            <a:avLst/>
          </a:prstGeom>
        </p:spPr>
        <p:txBody>
          <a:bodyPr>
            <a:normAutofit/>
          </a:bodyPr>
          <a:lstStyle>
            <a:lvl1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1pPr>
            <a:lvl2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2pPr>
            <a:lvl3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3pPr>
            <a:lvl4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4pPr>
            <a:lvl5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1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19" name="image9.png" descr="image9.png"/>
          <p:cNvPicPr>
            <a:picLocks noChangeAspect="1"/>
          </p:cNvPicPr>
          <p:nvPr/>
        </p:nvPicPr>
        <p:blipFill>
          <a:blip r:embed="rId2">
            <a:extLst/>
          </a:blip>
          <a:stretch>
            <a:fillRect/>
          </a:stretch>
        </p:blipFill>
        <p:spPr>
          <a:xfrm>
            <a:off x="8328917" y="1357567"/>
            <a:ext cx="827535" cy="4768597"/>
          </a:xfrm>
          <a:prstGeom prst="rect">
            <a:avLst/>
          </a:prstGeom>
          <a:ln w="12700">
            <a:miter lim="400000"/>
          </a:ln>
        </p:spPr>
      </p:pic>
      <p:pic>
        <p:nvPicPr>
          <p:cNvPr id="220" name="image10.jpg" descr="image10.jpg"/>
          <p:cNvPicPr>
            <a:picLocks noChangeAspect="1"/>
          </p:cNvPicPr>
          <p:nvPr/>
        </p:nvPicPr>
        <p:blipFill>
          <a:blip r:embed="rId3">
            <a:extLst/>
          </a:blip>
          <a:stretch>
            <a:fillRect/>
          </a:stretch>
        </p:blipFill>
        <p:spPr>
          <a:xfrm>
            <a:off x="236563" y="231548"/>
            <a:ext cx="2452049" cy="813025"/>
          </a:xfrm>
          <a:prstGeom prst="rect">
            <a:avLst/>
          </a:prstGeom>
          <a:ln w="12700">
            <a:miter lim="400000"/>
          </a:ln>
        </p:spPr>
      </p:pic>
      <p:sp>
        <p:nvSpPr>
          <p:cNvPr id="221"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222" name="Hoofdtekst - niveau één…"/>
          <p:cNvSpPr txBox="1">
            <a:spLocks noGrp="1"/>
          </p:cNvSpPr>
          <p:nvPr>
            <p:ph type="body" sz="half" idx="1"/>
          </p:nvPr>
        </p:nvSpPr>
        <p:spPr>
          <a:xfrm>
            <a:off x="457200" y="3061367"/>
            <a:ext cx="7082589" cy="3064798"/>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691638" indent="-320038">
              <a:spcBef>
                <a:spcPts val="600"/>
              </a:spcBef>
              <a:defRPr sz="2800">
                <a:solidFill>
                  <a:srgbClr val="662483"/>
                </a:solidFill>
                <a:latin typeface="Caecilia LT Std Light"/>
                <a:ea typeface="Caecilia LT Std Light"/>
                <a:cs typeface="Caecilia LT Std Light"/>
                <a:sym typeface="Caecilia LT Std Light"/>
              </a:defRPr>
            </a:lvl4pPr>
            <a:lvl5pPr marL="2148838" indent="-320038">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2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230" name="image9.png" descr="image9.png"/>
          <p:cNvPicPr>
            <a:picLocks noChangeAspect="1"/>
          </p:cNvPicPr>
          <p:nvPr/>
        </p:nvPicPr>
        <p:blipFill>
          <a:blip r:embed="rId2">
            <a:extLst/>
          </a:blip>
          <a:stretch>
            <a:fillRect/>
          </a:stretch>
        </p:blipFill>
        <p:spPr>
          <a:xfrm>
            <a:off x="8328917" y="1357567"/>
            <a:ext cx="827535" cy="4768597"/>
          </a:xfrm>
          <a:prstGeom prst="rect">
            <a:avLst/>
          </a:prstGeom>
          <a:ln w="12700">
            <a:miter lim="400000"/>
          </a:ln>
        </p:spPr>
      </p:pic>
      <p:pic>
        <p:nvPicPr>
          <p:cNvPr id="231" name="image10.jpg" descr="image10.jpg"/>
          <p:cNvPicPr>
            <a:picLocks noChangeAspect="1"/>
          </p:cNvPicPr>
          <p:nvPr/>
        </p:nvPicPr>
        <p:blipFill>
          <a:blip r:embed="rId3">
            <a:extLst/>
          </a:blip>
          <a:stretch>
            <a:fillRect/>
          </a:stretch>
        </p:blipFill>
        <p:spPr>
          <a:xfrm>
            <a:off x="236563" y="231548"/>
            <a:ext cx="2452049" cy="813025"/>
          </a:xfrm>
          <a:prstGeom prst="rect">
            <a:avLst/>
          </a:prstGeom>
          <a:ln w="12700">
            <a:miter lim="400000"/>
          </a:ln>
        </p:spPr>
      </p:pic>
      <p:sp>
        <p:nvSpPr>
          <p:cNvPr id="232"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233" name="Hoofdtekst - niveau één…"/>
          <p:cNvSpPr txBox="1">
            <a:spLocks noGrp="1"/>
          </p:cNvSpPr>
          <p:nvPr>
            <p:ph type="body" sz="quarter" idx="1"/>
          </p:nvPr>
        </p:nvSpPr>
        <p:spPr>
          <a:xfrm>
            <a:off x="457200" y="3181684"/>
            <a:ext cx="4038600" cy="2944482"/>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727200" indent="-355600">
              <a:spcBef>
                <a:spcPts val="600"/>
              </a:spcBef>
              <a:defRPr sz="2800">
                <a:solidFill>
                  <a:srgbClr val="662483"/>
                </a:solidFill>
                <a:latin typeface="Caecilia LT Std Light"/>
                <a:ea typeface="Caecilia LT Std Light"/>
                <a:cs typeface="Caecilia LT Std Light"/>
                <a:sym typeface="Caecilia LT Std Light"/>
              </a:defRPr>
            </a:lvl4pPr>
            <a:lvl5pPr marL="2184400" indent="-355600">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3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241" name="image9.png" descr="image9.png"/>
          <p:cNvPicPr>
            <a:picLocks noChangeAspect="1"/>
          </p:cNvPicPr>
          <p:nvPr/>
        </p:nvPicPr>
        <p:blipFill>
          <a:blip r:embed="rId2">
            <a:extLst/>
          </a:blip>
          <a:stretch>
            <a:fillRect/>
          </a:stretch>
        </p:blipFill>
        <p:spPr>
          <a:xfrm>
            <a:off x="8328917" y="1357567"/>
            <a:ext cx="827535" cy="4768597"/>
          </a:xfrm>
          <a:prstGeom prst="rect">
            <a:avLst/>
          </a:prstGeom>
          <a:ln w="12700">
            <a:miter lim="400000"/>
          </a:ln>
        </p:spPr>
      </p:pic>
      <p:pic>
        <p:nvPicPr>
          <p:cNvPr id="242" name="image10.jpg" descr="image10.jpg"/>
          <p:cNvPicPr>
            <a:picLocks noChangeAspect="1"/>
          </p:cNvPicPr>
          <p:nvPr/>
        </p:nvPicPr>
        <p:blipFill>
          <a:blip r:embed="rId3">
            <a:extLst/>
          </a:blip>
          <a:stretch>
            <a:fillRect/>
          </a:stretch>
        </p:blipFill>
        <p:spPr>
          <a:xfrm>
            <a:off x="236563" y="231548"/>
            <a:ext cx="2452049" cy="813025"/>
          </a:xfrm>
          <a:prstGeom prst="rect">
            <a:avLst/>
          </a:prstGeom>
          <a:ln w="12700">
            <a:miter lim="400000"/>
          </a:ln>
        </p:spPr>
      </p:pic>
      <p:sp>
        <p:nvSpPr>
          <p:cNvPr id="243"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24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251" name="image9.png" descr="image9.png"/>
          <p:cNvPicPr>
            <a:picLocks noChangeAspect="1"/>
          </p:cNvPicPr>
          <p:nvPr/>
        </p:nvPicPr>
        <p:blipFill>
          <a:blip r:embed="rId2">
            <a:extLst/>
          </a:blip>
          <a:stretch>
            <a:fillRect/>
          </a:stretch>
        </p:blipFill>
        <p:spPr>
          <a:xfrm>
            <a:off x="8328917" y="1357567"/>
            <a:ext cx="827535" cy="4768597"/>
          </a:xfrm>
          <a:prstGeom prst="rect">
            <a:avLst/>
          </a:prstGeom>
          <a:ln w="12700">
            <a:miter lim="400000"/>
          </a:ln>
        </p:spPr>
      </p:pic>
      <p:pic>
        <p:nvPicPr>
          <p:cNvPr id="252" name="image10.jpg" descr="image10.jpg"/>
          <p:cNvPicPr>
            <a:picLocks noChangeAspect="1"/>
          </p:cNvPicPr>
          <p:nvPr/>
        </p:nvPicPr>
        <p:blipFill>
          <a:blip r:embed="rId3">
            <a:extLst/>
          </a:blip>
          <a:stretch>
            <a:fillRect/>
          </a:stretch>
        </p:blipFill>
        <p:spPr>
          <a:xfrm>
            <a:off x="236563" y="231548"/>
            <a:ext cx="2452049" cy="813025"/>
          </a:xfrm>
          <a:prstGeom prst="rect">
            <a:avLst/>
          </a:prstGeom>
          <a:ln w="12700">
            <a:miter lim="400000"/>
          </a:ln>
        </p:spPr>
      </p:pic>
      <p:sp>
        <p:nvSpPr>
          <p:cNvPr id="25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260" name="image9.png" descr="image9.png"/>
          <p:cNvPicPr>
            <a:picLocks noChangeAspect="1"/>
          </p:cNvPicPr>
          <p:nvPr/>
        </p:nvPicPr>
        <p:blipFill>
          <a:blip r:embed="rId2">
            <a:extLst/>
          </a:blip>
          <a:stretch>
            <a:fillRect/>
          </a:stretch>
        </p:blipFill>
        <p:spPr>
          <a:xfrm>
            <a:off x="8328917" y="1357567"/>
            <a:ext cx="827535" cy="4768597"/>
          </a:xfrm>
          <a:prstGeom prst="rect">
            <a:avLst/>
          </a:prstGeom>
          <a:ln w="12700">
            <a:miter lim="400000"/>
          </a:ln>
        </p:spPr>
      </p:pic>
      <p:pic>
        <p:nvPicPr>
          <p:cNvPr id="261" name="image10.jpg" descr="image10.jpg"/>
          <p:cNvPicPr>
            <a:picLocks noChangeAspect="1"/>
          </p:cNvPicPr>
          <p:nvPr/>
        </p:nvPicPr>
        <p:blipFill>
          <a:blip r:embed="rId3">
            <a:extLst/>
          </a:blip>
          <a:stretch>
            <a:fillRect/>
          </a:stretch>
        </p:blipFill>
        <p:spPr>
          <a:xfrm>
            <a:off x="236563" y="231548"/>
            <a:ext cx="2452049" cy="813025"/>
          </a:xfrm>
          <a:prstGeom prst="rect">
            <a:avLst/>
          </a:prstGeom>
          <a:ln w="12700">
            <a:miter lim="400000"/>
          </a:ln>
        </p:spPr>
      </p:pic>
      <p:sp>
        <p:nvSpPr>
          <p:cNvPr id="262" name="Titeltekst"/>
          <p:cNvSpPr txBox="1">
            <a:spLocks noGrp="1"/>
          </p:cNvSpPr>
          <p:nvPr>
            <p:ph type="title"/>
          </p:nvPr>
        </p:nvSpPr>
        <p:spPr>
          <a:xfrm>
            <a:off x="1792288" y="4800600"/>
            <a:ext cx="5486403" cy="566738"/>
          </a:xfrm>
          <a:prstGeom prst="rect">
            <a:avLst/>
          </a:prstGeom>
        </p:spPr>
        <p:txBody>
          <a:bodyPr anchor="b"/>
          <a:lstStyle>
            <a:lvl1pPr>
              <a:defRPr sz="1800"/>
            </a:lvl1pPr>
          </a:lstStyle>
          <a:p>
            <a:r>
              <a:t>Titeltekst</a:t>
            </a:r>
          </a:p>
        </p:txBody>
      </p:sp>
      <p:sp>
        <p:nvSpPr>
          <p:cNvPr id="263" name="Hoofdtekst - niveau één…"/>
          <p:cNvSpPr txBox="1">
            <a:spLocks noGrp="1"/>
          </p:cNvSpPr>
          <p:nvPr>
            <p:ph type="body" sz="quarter" idx="1"/>
          </p:nvPr>
        </p:nvSpPr>
        <p:spPr>
          <a:xfrm>
            <a:off x="1792288" y="5367337"/>
            <a:ext cx="5486403" cy="804865"/>
          </a:xfrm>
          <a:prstGeom prst="rect">
            <a:avLst/>
          </a:prstGeom>
        </p:spPr>
        <p:txBody>
          <a:bodyPr>
            <a:normAutofit/>
          </a:bodyPr>
          <a:lstStyle>
            <a:lvl1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1pPr>
            <a:lvl2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2pPr>
            <a:lvl3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3pPr>
            <a:lvl4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4pPr>
            <a:lvl5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6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71" name="Titeltekst"/>
          <p:cNvSpPr txBox="1">
            <a:spLocks noGrp="1"/>
          </p:cNvSpPr>
          <p:nvPr>
            <p:ph type="title"/>
          </p:nvPr>
        </p:nvSpPr>
        <p:spPr>
          <a:xfrm>
            <a:off x="685800" y="1844675"/>
            <a:ext cx="7268413" cy="2041525"/>
          </a:xfrm>
          <a:prstGeom prst="rect">
            <a:avLst/>
          </a:prstGeom>
        </p:spPr>
        <p:txBody>
          <a:bodyPr/>
          <a:lstStyle/>
          <a:p>
            <a:r>
              <a:t>Titeltekst</a:t>
            </a:r>
          </a:p>
        </p:txBody>
      </p:sp>
      <p:sp>
        <p:nvSpPr>
          <p:cNvPr id="272" name="Hoofdtekst - niveau één…"/>
          <p:cNvSpPr txBox="1">
            <a:spLocks noGrp="1"/>
          </p:cNvSpPr>
          <p:nvPr>
            <p:ph type="body" sz="half" idx="1"/>
          </p:nvPr>
        </p:nvSpPr>
        <p:spPr>
          <a:xfrm>
            <a:off x="685798" y="3886200"/>
            <a:ext cx="7268413" cy="2971800"/>
          </a:xfrm>
          <a:prstGeom prst="rect">
            <a:avLst/>
          </a:prstGeom>
        </p:spPr>
        <p:txBody>
          <a:bodyPr>
            <a:normAutofit/>
          </a:bodyPr>
          <a:lstStyle>
            <a:lvl1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1pPr>
            <a:lvl2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2pPr>
            <a:lvl3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3pPr>
            <a:lvl4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4pPr>
            <a:lvl5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7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1"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3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0"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281" name="Hoofdtekst - niveau één…"/>
          <p:cNvSpPr txBox="1">
            <a:spLocks noGrp="1"/>
          </p:cNvSpPr>
          <p:nvPr>
            <p:ph type="body" sz="half" idx="1"/>
          </p:nvPr>
        </p:nvSpPr>
        <p:spPr>
          <a:xfrm>
            <a:off x="457200" y="3061367"/>
            <a:ext cx="7082589" cy="3064798"/>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691638" indent="-320038">
              <a:spcBef>
                <a:spcPts val="600"/>
              </a:spcBef>
              <a:defRPr sz="2800">
                <a:solidFill>
                  <a:srgbClr val="662483"/>
                </a:solidFill>
                <a:latin typeface="Caecilia LT Std Light"/>
                <a:ea typeface="Caecilia LT Std Light"/>
                <a:cs typeface="Caecilia LT Std Light"/>
                <a:sym typeface="Caecilia LT Std Light"/>
              </a:defRPr>
            </a:lvl4pPr>
            <a:lvl5pPr marL="2148838" indent="-320038">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8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89"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290" name="Hoofdtekst - niveau één…"/>
          <p:cNvSpPr txBox="1">
            <a:spLocks noGrp="1"/>
          </p:cNvSpPr>
          <p:nvPr>
            <p:ph type="body" sz="quarter" idx="1"/>
          </p:nvPr>
        </p:nvSpPr>
        <p:spPr>
          <a:xfrm>
            <a:off x="457200" y="3181684"/>
            <a:ext cx="4038600" cy="2944482"/>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727200" indent="-355600">
              <a:spcBef>
                <a:spcPts val="600"/>
              </a:spcBef>
              <a:defRPr sz="2800">
                <a:solidFill>
                  <a:srgbClr val="662483"/>
                </a:solidFill>
                <a:latin typeface="Caecilia LT Std Light"/>
                <a:ea typeface="Caecilia LT Std Light"/>
                <a:cs typeface="Caecilia LT Std Light"/>
                <a:sym typeface="Caecilia LT Std Light"/>
              </a:defRPr>
            </a:lvl4pPr>
            <a:lvl5pPr marL="2184400" indent="-355600">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9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98"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29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0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13" name="Titeltekst"/>
          <p:cNvSpPr txBox="1">
            <a:spLocks noGrp="1"/>
          </p:cNvSpPr>
          <p:nvPr>
            <p:ph type="title"/>
          </p:nvPr>
        </p:nvSpPr>
        <p:spPr>
          <a:xfrm>
            <a:off x="1792288" y="4800600"/>
            <a:ext cx="5486403" cy="566738"/>
          </a:xfrm>
          <a:prstGeom prst="rect">
            <a:avLst/>
          </a:prstGeom>
        </p:spPr>
        <p:txBody>
          <a:bodyPr anchor="b"/>
          <a:lstStyle>
            <a:lvl1pPr>
              <a:defRPr sz="1800"/>
            </a:lvl1pPr>
          </a:lstStyle>
          <a:p>
            <a:r>
              <a:t>Titeltekst</a:t>
            </a:r>
          </a:p>
        </p:txBody>
      </p:sp>
      <p:sp>
        <p:nvSpPr>
          <p:cNvPr id="314" name="Hoofdtekst - niveau één…"/>
          <p:cNvSpPr txBox="1">
            <a:spLocks noGrp="1"/>
          </p:cNvSpPr>
          <p:nvPr>
            <p:ph type="body" sz="quarter" idx="1"/>
          </p:nvPr>
        </p:nvSpPr>
        <p:spPr>
          <a:xfrm>
            <a:off x="1792288" y="5367337"/>
            <a:ext cx="5486403" cy="804865"/>
          </a:xfrm>
          <a:prstGeom prst="rect">
            <a:avLst/>
          </a:prstGeom>
        </p:spPr>
        <p:txBody>
          <a:bodyPr>
            <a:normAutofit/>
          </a:bodyPr>
          <a:lstStyle>
            <a:lvl1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1pPr>
            <a:lvl2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2pPr>
            <a:lvl3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3pPr>
            <a:lvl4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4pPr>
            <a:lvl5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1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322" name="image1.png" descr="image1.png"/>
          <p:cNvPicPr>
            <a:picLocks noChangeAspect="1"/>
          </p:cNvPicPr>
          <p:nvPr/>
        </p:nvPicPr>
        <p:blipFill>
          <a:blip r:embed="rId2">
            <a:extLst/>
          </a:blip>
          <a:stretch>
            <a:fillRect/>
          </a:stretch>
        </p:blipFill>
        <p:spPr>
          <a:xfrm>
            <a:off x="8328917" y="1357567"/>
            <a:ext cx="827535" cy="4768597"/>
          </a:xfrm>
          <a:prstGeom prst="rect">
            <a:avLst/>
          </a:prstGeom>
          <a:ln w="12700">
            <a:miter lim="400000"/>
          </a:ln>
        </p:spPr>
      </p:pic>
      <p:pic>
        <p:nvPicPr>
          <p:cNvPr id="323" name="image2.png" descr="image2.png"/>
          <p:cNvPicPr>
            <a:picLocks noChangeAspect="1"/>
          </p:cNvPicPr>
          <p:nvPr/>
        </p:nvPicPr>
        <p:blipFill>
          <a:blip r:embed="rId3">
            <a:extLst/>
          </a:blip>
          <a:stretch>
            <a:fillRect/>
          </a:stretch>
        </p:blipFill>
        <p:spPr>
          <a:xfrm>
            <a:off x="137123" y="178037"/>
            <a:ext cx="2344822" cy="573043"/>
          </a:xfrm>
          <a:prstGeom prst="rect">
            <a:avLst/>
          </a:prstGeom>
          <a:ln w="12700">
            <a:miter lim="400000"/>
          </a:ln>
        </p:spPr>
      </p:pic>
      <p:sp>
        <p:nvSpPr>
          <p:cNvPr id="324"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325" name="Hoofdtekst - niveau één…"/>
          <p:cNvSpPr txBox="1">
            <a:spLocks noGrp="1"/>
          </p:cNvSpPr>
          <p:nvPr>
            <p:ph type="body" sz="half" idx="1"/>
          </p:nvPr>
        </p:nvSpPr>
        <p:spPr>
          <a:xfrm>
            <a:off x="457200" y="3061367"/>
            <a:ext cx="7082589" cy="3064798"/>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691638" indent="-320038">
              <a:spcBef>
                <a:spcPts val="600"/>
              </a:spcBef>
              <a:defRPr sz="2800">
                <a:solidFill>
                  <a:srgbClr val="662483"/>
                </a:solidFill>
                <a:latin typeface="Caecilia LT Std Light"/>
                <a:ea typeface="Caecilia LT Std Light"/>
                <a:cs typeface="Caecilia LT Std Light"/>
                <a:sym typeface="Caecilia LT Std Light"/>
              </a:defRPr>
            </a:lvl4pPr>
            <a:lvl5pPr marL="2148838" indent="-320038">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2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lank zonder logo">
    <p:spTree>
      <p:nvGrpSpPr>
        <p:cNvPr id="1" name=""/>
        <p:cNvGrpSpPr/>
        <p:nvPr/>
      </p:nvGrpSpPr>
      <p:grpSpPr>
        <a:xfrm>
          <a:off x="0" y="0"/>
          <a:ext cx="0" cy="0"/>
          <a:chOff x="0" y="0"/>
          <a:chExt cx="0" cy="0"/>
        </a:xfrm>
      </p:grpSpPr>
      <p:pic>
        <p:nvPicPr>
          <p:cNvPr id="333" name="image9.png" descr="image9.png"/>
          <p:cNvPicPr>
            <a:picLocks noChangeAspect="1"/>
          </p:cNvPicPr>
          <p:nvPr/>
        </p:nvPicPr>
        <p:blipFill>
          <a:blip r:embed="rId2">
            <a:extLst/>
          </a:blip>
          <a:stretch>
            <a:fillRect/>
          </a:stretch>
        </p:blipFill>
        <p:spPr>
          <a:xfrm>
            <a:off x="8328917" y="1357567"/>
            <a:ext cx="827535" cy="4768597"/>
          </a:xfrm>
          <a:prstGeom prst="rect">
            <a:avLst/>
          </a:prstGeom>
          <a:ln w="12700">
            <a:miter lim="400000"/>
          </a:ln>
        </p:spPr>
      </p:pic>
      <p:sp>
        <p:nvSpPr>
          <p:cNvPr id="334"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Zonder logo">
    <p:spTree>
      <p:nvGrpSpPr>
        <p:cNvPr id="1" name=""/>
        <p:cNvGrpSpPr/>
        <p:nvPr/>
      </p:nvGrpSpPr>
      <p:grpSpPr>
        <a:xfrm>
          <a:off x="0" y="0"/>
          <a:ext cx="0" cy="0"/>
          <a:chOff x="0" y="0"/>
          <a:chExt cx="0" cy="0"/>
        </a:xfrm>
      </p:grpSpPr>
      <p:pic>
        <p:nvPicPr>
          <p:cNvPr id="4" name="Picture 3" descr="Twitter-avatar-L2020-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344" y="279083"/>
            <a:ext cx="1224136" cy="773653"/>
          </a:xfrm>
          <a:prstGeom prst="rect">
            <a:avLst/>
          </a:prstGeom>
        </p:spPr>
      </p:pic>
    </p:spTree>
    <p:extLst>
      <p:ext uri="{BB962C8B-B14F-4D97-AF65-F5344CB8AC3E}">
        <p14:creationId xmlns:p14="http://schemas.microsoft.com/office/powerpoint/2010/main" val="306160000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46" name="Titeltekst"/>
          <p:cNvSpPr txBox="1">
            <a:spLocks noGrp="1"/>
          </p:cNvSpPr>
          <p:nvPr>
            <p:ph type="title"/>
          </p:nvPr>
        </p:nvSpPr>
        <p:spPr>
          <a:xfrm>
            <a:off x="1792288" y="4800600"/>
            <a:ext cx="5486403" cy="566738"/>
          </a:xfrm>
          <a:prstGeom prst="rect">
            <a:avLst/>
          </a:prstGeom>
        </p:spPr>
        <p:txBody>
          <a:bodyPr anchor="b"/>
          <a:lstStyle>
            <a:lvl1pPr>
              <a:defRPr sz="1800"/>
            </a:lvl1pPr>
          </a:lstStyle>
          <a:p>
            <a:r>
              <a:t>Titeltekst</a:t>
            </a:r>
          </a:p>
        </p:txBody>
      </p:sp>
      <p:sp>
        <p:nvSpPr>
          <p:cNvPr id="47" name="Hoofdtekst - niveau één…"/>
          <p:cNvSpPr txBox="1">
            <a:spLocks noGrp="1"/>
          </p:cNvSpPr>
          <p:nvPr>
            <p:ph type="body" sz="quarter" idx="1"/>
          </p:nvPr>
        </p:nvSpPr>
        <p:spPr>
          <a:xfrm>
            <a:off x="1792288" y="5367337"/>
            <a:ext cx="5486403" cy="804865"/>
          </a:xfrm>
          <a:prstGeom prst="rect">
            <a:avLst/>
          </a:prstGeom>
        </p:spPr>
        <p:txBody>
          <a:bodyPr>
            <a:normAutofit/>
          </a:bodyPr>
          <a:lstStyle>
            <a:lvl1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1pPr>
            <a:lvl2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2pPr>
            <a:lvl3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3pPr>
            <a:lvl4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4pPr>
            <a:lvl5pPr marL="0" indent="0">
              <a:spcBef>
                <a:spcPts val="200"/>
              </a:spcBef>
              <a:buSzTx/>
              <a:buFontTx/>
              <a:buNone/>
              <a:defRPr sz="12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5" name="Titeltekst"/>
          <p:cNvSpPr txBox="1">
            <a:spLocks noGrp="1"/>
          </p:cNvSpPr>
          <p:nvPr>
            <p:ph type="title"/>
          </p:nvPr>
        </p:nvSpPr>
        <p:spPr>
          <a:xfrm>
            <a:off x="685800" y="1844675"/>
            <a:ext cx="7268413" cy="2041525"/>
          </a:xfrm>
          <a:prstGeom prst="rect">
            <a:avLst/>
          </a:prstGeom>
        </p:spPr>
        <p:txBody>
          <a:bodyPr/>
          <a:lstStyle/>
          <a:p>
            <a:r>
              <a:t>Titeltekst</a:t>
            </a:r>
          </a:p>
        </p:txBody>
      </p:sp>
      <p:sp>
        <p:nvSpPr>
          <p:cNvPr id="56" name="Hoofdtekst - niveau één…"/>
          <p:cNvSpPr txBox="1">
            <a:spLocks noGrp="1"/>
          </p:cNvSpPr>
          <p:nvPr>
            <p:ph type="body" sz="half" idx="1"/>
          </p:nvPr>
        </p:nvSpPr>
        <p:spPr>
          <a:xfrm>
            <a:off x="685798" y="3886200"/>
            <a:ext cx="7268413" cy="2971800"/>
          </a:xfrm>
          <a:prstGeom prst="rect">
            <a:avLst/>
          </a:prstGeom>
        </p:spPr>
        <p:txBody>
          <a:bodyPr>
            <a:normAutofit/>
          </a:bodyPr>
          <a:lstStyle>
            <a:lvl1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1pPr>
            <a:lvl2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2pPr>
            <a:lvl3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3pPr>
            <a:lvl4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4pPr>
            <a:lvl5pPr marL="0" indent="0">
              <a:spcBef>
                <a:spcPts val="600"/>
              </a:spcBef>
              <a:buSzTx/>
              <a:buFontTx/>
              <a:buNone/>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7"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4"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65" name="Hoofdtekst - niveau één…"/>
          <p:cNvSpPr txBox="1">
            <a:spLocks noGrp="1"/>
          </p:cNvSpPr>
          <p:nvPr>
            <p:ph type="body" sz="half" idx="1"/>
          </p:nvPr>
        </p:nvSpPr>
        <p:spPr>
          <a:xfrm>
            <a:off x="457200" y="3061367"/>
            <a:ext cx="7082589" cy="3064798"/>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691638" indent="-320038">
              <a:spcBef>
                <a:spcPts val="600"/>
              </a:spcBef>
              <a:defRPr sz="2800">
                <a:solidFill>
                  <a:srgbClr val="662483"/>
                </a:solidFill>
                <a:latin typeface="Caecilia LT Std Light"/>
                <a:ea typeface="Caecilia LT Std Light"/>
                <a:cs typeface="Caecilia LT Std Light"/>
                <a:sym typeface="Caecilia LT Std Light"/>
              </a:defRPr>
            </a:lvl4pPr>
            <a:lvl5pPr marL="2148838" indent="-320038">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74" name="Hoofdtekst - niveau één…"/>
          <p:cNvSpPr txBox="1">
            <a:spLocks noGrp="1"/>
          </p:cNvSpPr>
          <p:nvPr>
            <p:ph type="body" sz="quarter" idx="1"/>
          </p:nvPr>
        </p:nvSpPr>
        <p:spPr>
          <a:xfrm>
            <a:off x="457200" y="3181684"/>
            <a:ext cx="4038600" cy="2944482"/>
          </a:xfrm>
          <a:prstGeom prst="rect">
            <a:avLst/>
          </a:prstGeom>
        </p:spPr>
        <p:txBody>
          <a:bodyPr>
            <a:normAutofit/>
          </a:bodyPr>
          <a:lstStyle>
            <a:lvl1pPr>
              <a:spcBef>
                <a:spcPts val="600"/>
              </a:spcBef>
              <a:defRPr sz="2800">
                <a:solidFill>
                  <a:srgbClr val="662483"/>
                </a:solidFill>
                <a:latin typeface="Caecilia LT Std Light"/>
                <a:ea typeface="Caecilia LT Std Light"/>
                <a:cs typeface="Caecilia LT Std Light"/>
                <a:sym typeface="Caecilia LT Std Light"/>
              </a:defRPr>
            </a:lvl1pPr>
            <a:lvl2pPr marL="790575" indent="-333375">
              <a:spcBef>
                <a:spcPts val="600"/>
              </a:spcBef>
              <a:defRPr sz="2800">
                <a:solidFill>
                  <a:srgbClr val="662483"/>
                </a:solidFill>
                <a:latin typeface="Caecilia LT Std Light"/>
                <a:ea typeface="Caecilia LT Std Light"/>
                <a:cs typeface="Caecilia LT Std Light"/>
                <a:sym typeface="Caecilia LT Std Light"/>
              </a:defRPr>
            </a:lvl2pPr>
            <a:lvl3pPr marL="1234438" indent="-320038">
              <a:spcBef>
                <a:spcPts val="600"/>
              </a:spcBef>
              <a:defRPr sz="2800">
                <a:solidFill>
                  <a:srgbClr val="662483"/>
                </a:solidFill>
                <a:latin typeface="Caecilia LT Std Light"/>
                <a:ea typeface="Caecilia LT Std Light"/>
                <a:cs typeface="Caecilia LT Std Light"/>
                <a:sym typeface="Caecilia LT Std Light"/>
              </a:defRPr>
            </a:lvl3pPr>
            <a:lvl4pPr marL="1727200" indent="-355600">
              <a:spcBef>
                <a:spcPts val="600"/>
              </a:spcBef>
              <a:defRPr sz="2800">
                <a:solidFill>
                  <a:srgbClr val="662483"/>
                </a:solidFill>
                <a:latin typeface="Caecilia LT Std Light"/>
                <a:ea typeface="Caecilia LT Std Light"/>
                <a:cs typeface="Caecilia LT Std Light"/>
                <a:sym typeface="Caecilia LT Std Light"/>
              </a:defRPr>
            </a:lvl4pPr>
            <a:lvl5pPr marL="2184400" indent="-355600">
              <a:spcBef>
                <a:spcPts val="600"/>
              </a:spcBef>
              <a:defRPr sz="2800">
                <a:solidFill>
                  <a:srgbClr val="662483"/>
                </a:solidFill>
                <a:latin typeface="Caecilia LT Std Light"/>
                <a:ea typeface="Caecilia LT Std Light"/>
                <a:cs typeface="Caecilia LT Std Light"/>
                <a:sym typeface="Caecilia LT Std Light"/>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2" name="Titeltekst"/>
          <p:cNvSpPr txBox="1">
            <a:spLocks noGrp="1"/>
          </p:cNvSpPr>
          <p:nvPr>
            <p:ph type="title"/>
          </p:nvPr>
        </p:nvSpPr>
        <p:spPr>
          <a:xfrm>
            <a:off x="457200" y="2202906"/>
            <a:ext cx="7082589" cy="1342944"/>
          </a:xfrm>
          <a:prstGeom prst="rect">
            <a:avLst/>
          </a:prstGeom>
        </p:spPr>
        <p:txBody>
          <a:bodyPr/>
          <a:lstStyle/>
          <a:p>
            <a:r>
              <a:t>Titeltekst</a:t>
            </a:r>
          </a:p>
        </p:txBody>
      </p:sp>
      <p:sp>
        <p:nvSpPr>
          <p:cNvPr id="8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descr="image1.png"/>
          <p:cNvPicPr>
            <a:picLocks noChangeAspect="1"/>
          </p:cNvPicPr>
          <p:nvPr/>
        </p:nvPicPr>
        <p:blipFill>
          <a:blip r:embed="rId39">
            <a:extLst/>
          </a:blip>
          <a:stretch>
            <a:fillRect/>
          </a:stretch>
        </p:blipFill>
        <p:spPr>
          <a:xfrm>
            <a:off x="8328917" y="1357567"/>
            <a:ext cx="827535" cy="4768597"/>
          </a:xfrm>
          <a:prstGeom prst="rect">
            <a:avLst/>
          </a:prstGeom>
          <a:ln w="12700">
            <a:miter lim="400000"/>
          </a:ln>
        </p:spPr>
      </p:pic>
      <p:pic>
        <p:nvPicPr>
          <p:cNvPr id="3" name="image2.jpg" descr="image2.jpg"/>
          <p:cNvPicPr>
            <a:picLocks noChangeAspect="1"/>
          </p:cNvPicPr>
          <p:nvPr/>
        </p:nvPicPr>
        <p:blipFill>
          <a:blip r:embed="rId40">
            <a:extLst/>
          </a:blip>
          <a:stretch>
            <a:fillRect/>
          </a:stretch>
        </p:blipFill>
        <p:spPr>
          <a:xfrm>
            <a:off x="236563" y="231548"/>
            <a:ext cx="2452049" cy="813025"/>
          </a:xfrm>
          <a:prstGeom prst="rect">
            <a:avLst/>
          </a:prstGeom>
          <a:ln w="12700">
            <a:miter lim="400000"/>
          </a:ln>
        </p:spPr>
      </p:pic>
      <p:sp>
        <p:nvSpPr>
          <p:cNvPr id="4" name="Titeltekst"/>
          <p:cNvSpPr txBox="1">
            <a:spLocks noGrp="1"/>
          </p:cNvSpPr>
          <p:nvPr>
            <p:ph type="title"/>
          </p:nvPr>
        </p:nvSpPr>
        <p:spPr>
          <a:xfrm>
            <a:off x="1370012" y="769937"/>
            <a:ext cx="7315201" cy="16684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Titeltekst</a:t>
            </a:r>
          </a:p>
        </p:txBody>
      </p:sp>
      <p:sp>
        <p:nvSpPr>
          <p:cNvPr id="5" name="Hoofdtekst - niveau één…"/>
          <p:cNvSpPr txBox="1">
            <a:spLocks noGrp="1"/>
          </p:cNvSpPr>
          <p:nvPr>
            <p:ph type="body" idx="1"/>
          </p:nvPr>
        </p:nvSpPr>
        <p:spPr>
          <a:xfrm>
            <a:off x="5103812" y="2438400"/>
            <a:ext cx="3581401" cy="44196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 name="Dianummer"/>
          <p:cNvSpPr txBox="1">
            <a:spLocks noGrp="1"/>
          </p:cNvSpPr>
          <p:nvPr>
            <p:ph type="sldNum" sz="quarter" idx="2"/>
          </p:nvPr>
        </p:nvSpPr>
        <p:spPr>
          <a:xfrm>
            <a:off x="8428181" y="6404294"/>
            <a:ext cx="258620" cy="269237"/>
          </a:xfrm>
          <a:prstGeom prst="rect">
            <a:avLst/>
          </a:prstGeom>
          <a:ln w="12700">
            <a:miter lim="400000"/>
          </a:ln>
        </p:spPr>
        <p:txBody>
          <a:bodyPr wrap="none" lIns="45718" tIns="45718" rIns="45718" bIns="45718"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7" r:id="rId37"/>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wikiwijs.nl/" TargetMode="External"/><Relationship Id="rId7" Type="http://schemas.openxmlformats.org/officeDocument/2006/relationships/hyperlink" Target="http://www.duckduckgo.com/" TargetMode="External"/><Relationship Id="rId2" Type="http://schemas.openxmlformats.org/officeDocument/2006/relationships/hyperlink" Target="http://www.vo-content.nl/" TargetMode="External"/><Relationship Id="rId1" Type="http://schemas.openxmlformats.org/officeDocument/2006/relationships/slideLayout" Target="../slideLayouts/slideLayout1.xml"/><Relationship Id="rId6" Type="http://schemas.openxmlformats.org/officeDocument/2006/relationships/hyperlink" Target="http://www.klascement.nl/" TargetMode="External"/><Relationship Id="rId5" Type="http://schemas.openxmlformats.org/officeDocument/2006/relationships/hyperlink" Target="http://www.klascement.be/" TargetMode="External"/><Relationship Id="rId4" Type="http://schemas.openxmlformats.org/officeDocument/2006/relationships/hyperlink" Target="http://www.digischool.n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hyperlink" Target="https://www.vo-content.nl/biologie" TargetMode="External"/><Relationship Id="rId2" Type="http://schemas.openxmlformats.org/officeDocument/2006/relationships/hyperlink" Target="https://www.vo-content.nl/aardrijkskunde/" TargetMode="Externa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www.examenblad.nl/"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handleidingstercollecties.nl/" TargetMode="External"/><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hyperlink" Target="https://maken.wikiwijs.nl/108938/Digitaal_lesmateriaal_en_dan_"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image3.png" descr="image3.png"/>
          <p:cNvPicPr>
            <a:picLocks noChangeAspect="1"/>
          </p:cNvPicPr>
          <p:nvPr/>
        </p:nvPicPr>
        <p:blipFill>
          <a:blip r:embed="rId3">
            <a:extLst/>
          </a:blip>
          <a:stretch>
            <a:fillRect/>
          </a:stretch>
        </p:blipFill>
        <p:spPr>
          <a:xfrm>
            <a:off x="4188893" y="255896"/>
            <a:ext cx="2271546" cy="2558827"/>
          </a:xfrm>
          <a:prstGeom prst="rect">
            <a:avLst/>
          </a:prstGeom>
          <a:ln w="12700">
            <a:miter lim="400000"/>
          </a:ln>
        </p:spPr>
      </p:pic>
      <p:pic>
        <p:nvPicPr>
          <p:cNvPr id="344" name="image11.jpg" descr="image11.jpg"/>
          <p:cNvPicPr>
            <a:picLocks noChangeAspect="1"/>
          </p:cNvPicPr>
          <p:nvPr/>
        </p:nvPicPr>
        <p:blipFill rotWithShape="1">
          <a:blip r:embed="rId4">
            <a:extLst/>
          </a:blip>
          <a:srcRect r="64489"/>
          <a:stretch/>
        </p:blipFill>
        <p:spPr>
          <a:xfrm>
            <a:off x="1146151" y="2969005"/>
            <a:ext cx="1282740" cy="1197724"/>
          </a:xfrm>
          <a:prstGeom prst="rect">
            <a:avLst/>
          </a:prstGeom>
          <a:ln w="12700">
            <a:miter lim="400000"/>
          </a:ln>
        </p:spPr>
      </p:pic>
      <p:sp>
        <p:nvSpPr>
          <p:cNvPr id="345" name="Shape 371"/>
          <p:cNvSpPr/>
          <p:nvPr/>
        </p:nvSpPr>
        <p:spPr>
          <a:xfrm>
            <a:off x="136477" y="122829"/>
            <a:ext cx="2715905" cy="1078175"/>
          </a:xfrm>
          <a:prstGeom prst="rect">
            <a:avLst/>
          </a:prstGeom>
          <a:solidFill>
            <a:srgbClr val="FFFFFF"/>
          </a:solidFill>
          <a:ln>
            <a:solidFill>
              <a:srgbClr val="FFFFFF"/>
            </a:solidFill>
            <a:bevel/>
          </a:ln>
        </p:spPr>
        <p:txBody>
          <a:bodyPr lIns="45718" tIns="45718" rIns="45718" bIns="45718" anchor="ctr"/>
          <a:lstStyle/>
          <a:p>
            <a:pPr algn="ctr">
              <a:defRPr>
                <a:solidFill>
                  <a:srgbClr val="FFFFFF"/>
                </a:solidFill>
                <a:latin typeface="Calibri"/>
                <a:ea typeface="Calibri"/>
                <a:cs typeface="Calibri"/>
                <a:sym typeface="Calibri"/>
              </a:defRPr>
            </a:pPr>
            <a:endParaRPr/>
          </a:p>
        </p:txBody>
      </p:sp>
      <p:pic>
        <p:nvPicPr>
          <p:cNvPr id="1026" name="Picture 2" descr="Calvijn logo">
            <a:extLst>
              <a:ext uri="{FF2B5EF4-FFF2-40B4-BE49-F238E27FC236}">
                <a16:creationId xmlns:a16="http://schemas.microsoft.com/office/drawing/2014/main" id="{9CB30623-E123-4306-BC93-7DDAC28D5D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0983" y="122829"/>
            <a:ext cx="2571750" cy="1143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36B42F37-932B-40FE-A8D6-2D1C4158469E}"/>
              </a:ext>
            </a:extLst>
          </p:cNvPr>
          <p:cNvSpPr txBox="1"/>
          <p:nvPr/>
        </p:nvSpPr>
        <p:spPr>
          <a:xfrm>
            <a:off x="5324666" y="3992254"/>
            <a:ext cx="3085957"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nl-NL" sz="2800" b="0" i="0" u="none" strike="noStrike" cap="none" spc="0" normalizeH="0" baseline="0" dirty="0">
                <a:ln>
                  <a:noFill/>
                </a:ln>
                <a:solidFill>
                  <a:srgbClr val="00B050"/>
                </a:solidFill>
                <a:effectLst/>
                <a:uFillTx/>
                <a:latin typeface="Caecilia LT Std Light"/>
                <a:sym typeface="Helvetica Neue"/>
              </a:rPr>
              <a:t>12 september 2017</a:t>
            </a:r>
          </a:p>
        </p:txBody>
      </p:sp>
      <p:pic>
        <p:nvPicPr>
          <p:cNvPr id="1030" name="Picture 6" descr="Afbeeldingsresultaat voor logo vo-content">
            <a:extLst>
              <a:ext uri="{FF2B5EF4-FFF2-40B4-BE49-F238E27FC236}">
                <a16:creationId xmlns:a16="http://schemas.microsoft.com/office/drawing/2014/main" id="{352D4AB6-9B40-4C3F-B25F-28AE86C5AB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242" y="5612484"/>
            <a:ext cx="2636559" cy="6444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8C89B04A-8283-4444-8A49-2F6267AF47EC}"/>
              </a:ext>
            </a:extLst>
          </p:cNvPr>
          <p:cNvSpPr txBox="1">
            <a:spLocks noChangeArrowheads="1"/>
          </p:cNvSpPr>
          <p:nvPr/>
        </p:nvSpPr>
        <p:spPr>
          <a:xfrm>
            <a:off x="608846" y="2516977"/>
            <a:ext cx="6851650" cy="383222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9pPr>
          </a:lstStyle>
          <a:p>
            <a:pPr hangingPunct="1">
              <a:buFontTx/>
              <a:buNone/>
            </a:pPr>
            <a:r>
              <a:rPr lang="nl-NL" dirty="0">
                <a:latin typeface="Arial" charset="0"/>
                <a:ea typeface="ＭＳ Ｐゴシック" charset="0"/>
                <a:cs typeface="ＭＳ Ｐゴシック" charset="0"/>
              </a:rPr>
              <a:t>-	… </a:t>
            </a:r>
            <a:r>
              <a:rPr lang="nl-NL" b="1" dirty="0">
                <a:solidFill>
                  <a:srgbClr val="00B050"/>
                </a:solidFill>
                <a:latin typeface="Arial" charset="0"/>
                <a:ea typeface="ＭＳ Ｐゴシック" charset="0"/>
                <a:cs typeface="ＭＳ Ｐゴシック" charset="0"/>
              </a:rPr>
              <a:t>beredeneerde</a:t>
            </a:r>
            <a:r>
              <a:rPr lang="nl-NL" dirty="0">
                <a:latin typeface="Arial" charset="0"/>
                <a:ea typeface="ＭＳ Ｐゴシック" charset="0"/>
                <a:cs typeface="ＭＳ Ｐゴシック" charset="0"/>
              </a:rPr>
              <a:t> </a:t>
            </a:r>
            <a:r>
              <a:rPr lang="nl-NL" dirty="0">
                <a:solidFill>
                  <a:srgbClr val="7030A0"/>
                </a:solidFill>
                <a:latin typeface="Arial" charset="0"/>
                <a:ea typeface="ＭＳ Ｐゴシック" charset="0"/>
                <a:cs typeface="ＭＳ Ｐゴシック" charset="0"/>
              </a:rPr>
              <a:t>opbouw,</a:t>
            </a:r>
          </a:p>
          <a:p>
            <a:pPr hangingPunct="1">
              <a:buFontTx/>
              <a:buNone/>
            </a:pPr>
            <a:r>
              <a:rPr lang="nl-NL" dirty="0">
                <a:latin typeface="Arial" charset="0"/>
                <a:ea typeface="ＭＳ Ｐゴシック" charset="0"/>
                <a:cs typeface="ＭＳ Ｐゴシック" charset="0"/>
              </a:rPr>
              <a:t>-	</a:t>
            </a:r>
            <a:r>
              <a:rPr lang="nl-NL" dirty="0">
                <a:solidFill>
                  <a:srgbClr val="7030A0"/>
                </a:solidFill>
                <a:latin typeface="Arial" charset="0"/>
                <a:ea typeface="ＭＳ Ｐゴシック" charset="0"/>
                <a:cs typeface="ＭＳ Ｐゴシック" charset="0"/>
              </a:rPr>
              <a:t>van </a:t>
            </a:r>
            <a:r>
              <a:rPr lang="nl-NL" b="1" dirty="0">
                <a:solidFill>
                  <a:srgbClr val="00B050"/>
                </a:solidFill>
                <a:latin typeface="Arial" charset="0"/>
                <a:ea typeface="ＭＳ Ｐゴシック" charset="0"/>
                <a:cs typeface="ＭＳ Ｐゴシック" charset="0"/>
              </a:rPr>
              <a:t>inhouden</a:t>
            </a:r>
          </a:p>
          <a:p>
            <a:pPr hangingPunct="1">
              <a:buFontTx/>
              <a:buNone/>
            </a:pPr>
            <a:r>
              <a:rPr lang="nl-NL" dirty="0">
                <a:latin typeface="Arial" charset="0"/>
                <a:ea typeface="ＭＳ Ｐゴシック" charset="0"/>
                <a:cs typeface="ＭＳ Ｐゴシック" charset="0"/>
              </a:rPr>
              <a:t>-	</a:t>
            </a:r>
            <a:r>
              <a:rPr lang="en-US" dirty="0">
                <a:solidFill>
                  <a:srgbClr val="7030A0"/>
                </a:solidFill>
                <a:latin typeface="Arial" charset="0"/>
                <a:ea typeface="ＭＳ Ｐゴシック" charset="0"/>
                <a:cs typeface="ＭＳ Ｐゴシック" charset="0"/>
              </a:rPr>
              <a:t>e</a:t>
            </a:r>
            <a:r>
              <a:rPr lang="nl-NL" dirty="0">
                <a:solidFill>
                  <a:srgbClr val="7030A0"/>
                </a:solidFill>
                <a:latin typeface="Arial" charset="0"/>
                <a:ea typeface="ＭＳ Ｐゴシック" charset="0"/>
                <a:cs typeface="ＭＳ Ｐゴシック" charset="0"/>
              </a:rPr>
              <a:t>n</a:t>
            </a:r>
            <a:r>
              <a:rPr lang="nl-NL" dirty="0">
                <a:latin typeface="Arial" charset="0"/>
                <a:ea typeface="ＭＳ Ｐゴシック" charset="0"/>
                <a:cs typeface="ＭＳ Ｐゴシック" charset="0"/>
              </a:rPr>
              <a:t> </a:t>
            </a:r>
            <a:r>
              <a:rPr lang="nl-NL" b="1" dirty="0">
                <a:solidFill>
                  <a:srgbClr val="00B050"/>
                </a:solidFill>
                <a:latin typeface="Arial" charset="0"/>
                <a:ea typeface="ＭＳ Ｐゴシック" charset="0"/>
                <a:cs typeface="ＭＳ Ｐゴシック" charset="0"/>
              </a:rPr>
              <a:t>tussendoelen</a:t>
            </a:r>
            <a:r>
              <a:rPr lang="nl-NL" dirty="0">
                <a:solidFill>
                  <a:srgbClr val="00B050"/>
                </a:solidFill>
                <a:latin typeface="Arial" charset="0"/>
                <a:ea typeface="ＭＳ Ｐゴシック" charset="0"/>
                <a:cs typeface="ＭＳ Ｐゴシック" charset="0"/>
              </a:rPr>
              <a:t>,</a:t>
            </a:r>
          </a:p>
          <a:p>
            <a:pPr hangingPunct="1">
              <a:buFontTx/>
              <a:buNone/>
            </a:pPr>
            <a:r>
              <a:rPr lang="nl-NL" dirty="0">
                <a:latin typeface="Arial" charset="0"/>
                <a:ea typeface="ＭＳ Ｐゴシック" charset="0"/>
                <a:cs typeface="ＭＳ Ｐゴシック" charset="0"/>
              </a:rPr>
              <a:t>-	</a:t>
            </a:r>
            <a:r>
              <a:rPr lang="nl-NL" dirty="0">
                <a:solidFill>
                  <a:srgbClr val="7030A0"/>
                </a:solidFill>
                <a:latin typeface="Arial" charset="0"/>
                <a:ea typeface="ＭＳ Ｐゴシック" charset="0"/>
                <a:cs typeface="ＭＳ Ｐゴシック" charset="0"/>
              </a:rPr>
              <a:t>leidend naar een </a:t>
            </a:r>
            <a:r>
              <a:rPr lang="nl-NL" b="1" dirty="0">
                <a:solidFill>
                  <a:srgbClr val="00B050"/>
                </a:solidFill>
                <a:latin typeface="Arial" charset="0"/>
                <a:ea typeface="ＭＳ Ｐゴシック" charset="0"/>
                <a:cs typeface="ＭＳ Ｐゴシック" charset="0"/>
              </a:rPr>
              <a:t>einddoel</a:t>
            </a:r>
            <a:r>
              <a:rPr lang="nl-NL" dirty="0">
                <a:solidFill>
                  <a:srgbClr val="00B050"/>
                </a:solidFill>
                <a:latin typeface="Arial" charset="0"/>
                <a:ea typeface="ＭＳ Ｐゴシック" charset="0"/>
                <a:cs typeface="ＭＳ Ｐゴシック" charset="0"/>
              </a:rPr>
              <a:t>.</a:t>
            </a:r>
          </a:p>
        </p:txBody>
      </p:sp>
      <p:sp>
        <p:nvSpPr>
          <p:cNvPr id="5" name="Rectangle 5">
            <a:extLst>
              <a:ext uri="{FF2B5EF4-FFF2-40B4-BE49-F238E27FC236}">
                <a16:creationId xmlns:a16="http://schemas.microsoft.com/office/drawing/2014/main" id="{0D953889-CFB5-48EF-86E7-C6B426FF77BB}"/>
              </a:ext>
            </a:extLst>
          </p:cNvPr>
          <p:cNvSpPr txBox="1">
            <a:spLocks noChangeArrowheads="1"/>
          </p:cNvSpPr>
          <p:nvPr/>
        </p:nvSpPr>
        <p:spPr>
          <a:xfrm>
            <a:off x="608846" y="1538495"/>
            <a:ext cx="7546269" cy="64920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fontScale="97500"/>
          </a:bodyPr>
          <a:lstStyle>
            <a:lvl1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ln>
                  <a:noFill/>
                </a:ln>
                <a:solidFill>
                  <a:srgbClr val="662483"/>
                </a:solidFill>
                <a:uFillTx/>
                <a:latin typeface="Caecilia LT Std Roman"/>
                <a:ea typeface="Caecilia LT Std Roman"/>
                <a:cs typeface="Caecilia LT Std Roman"/>
                <a:sym typeface="Caecilia LT Std Roman"/>
              </a:defRPr>
            </a:lvl9pPr>
          </a:lstStyle>
          <a:p>
            <a:pPr hangingPunct="1"/>
            <a:r>
              <a:rPr lang="nl-NL">
                <a:solidFill>
                  <a:srgbClr val="7030A0"/>
                </a:solidFill>
                <a:latin typeface="Arial" charset="0"/>
                <a:ea typeface="ＭＳ Ｐゴシック" charset="0"/>
                <a:cs typeface="ＭＳ Ｐゴシック" charset="0"/>
              </a:rPr>
              <a:t>Een </a:t>
            </a:r>
            <a:r>
              <a:rPr lang="nl-NL" b="1">
                <a:solidFill>
                  <a:srgbClr val="00B050"/>
                </a:solidFill>
                <a:latin typeface="Arial" charset="0"/>
                <a:ea typeface="ＭＳ Ｐゴシック" charset="0"/>
                <a:cs typeface="ＭＳ Ｐゴシック" charset="0"/>
              </a:rPr>
              <a:t>leerlijn</a:t>
            </a:r>
            <a:r>
              <a:rPr lang="nl-NL">
                <a:solidFill>
                  <a:srgbClr val="7030A0"/>
                </a:solidFill>
                <a:latin typeface="Arial" charset="0"/>
                <a:ea typeface="ＭＳ Ｐゴシック" charset="0"/>
                <a:cs typeface="ＭＳ Ｐゴシック" charset="0"/>
              </a:rPr>
              <a:t> is een…</a:t>
            </a:r>
            <a:endParaRPr lang="nl-NL" dirty="0">
              <a:solidFill>
                <a:srgbClr val="7030A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4086637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B6805-F7BB-49F7-A4D7-FA077533A3AD}"/>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DFD6817C-F99F-4156-8F57-ABFA180C6051}"/>
              </a:ext>
            </a:extLst>
          </p:cNvPr>
          <p:cNvSpPr>
            <a:spLocks noGrp="1"/>
          </p:cNvSpPr>
          <p:nvPr>
            <p:ph type="body" sz="quarter" idx="1"/>
          </p:nvPr>
        </p:nvSpPr>
        <p:spPr/>
        <p:txBody>
          <a:bodyPr/>
          <a:lstStyle/>
          <a:p>
            <a:endParaRPr lang="nl-NL"/>
          </a:p>
        </p:txBody>
      </p:sp>
      <p:sp>
        <p:nvSpPr>
          <p:cNvPr id="4" name="Oval 2">
            <a:extLst>
              <a:ext uri="{FF2B5EF4-FFF2-40B4-BE49-F238E27FC236}">
                <a16:creationId xmlns:a16="http://schemas.microsoft.com/office/drawing/2014/main" id="{045A87E6-5304-4F44-9FB1-031327C6F769}"/>
              </a:ext>
            </a:extLst>
          </p:cNvPr>
          <p:cNvSpPr>
            <a:spLocks noChangeArrowheads="1"/>
          </p:cNvSpPr>
          <p:nvPr/>
        </p:nvSpPr>
        <p:spPr bwMode="auto">
          <a:xfrm>
            <a:off x="539626" y="2636168"/>
            <a:ext cx="1058862" cy="1058863"/>
          </a:xfrm>
          <a:prstGeom prst="ellipse">
            <a:avLst/>
          </a:prstGeom>
          <a:solidFill>
            <a:srgbClr val="C0C0C0"/>
          </a:solidFill>
          <a:ln w="9525">
            <a:solidFill>
              <a:schemeClr val="tx1"/>
            </a:solidFill>
            <a:round/>
            <a:headEnd/>
            <a:tailEnd/>
          </a:ln>
        </p:spPr>
        <p:txBody>
          <a:bodyPr wrap="none" anchor="ctr"/>
          <a:lstStyle/>
          <a:p>
            <a:r>
              <a:rPr lang="nl-NL" sz="1800" b="1" dirty="0">
                <a:solidFill>
                  <a:schemeClr val="tx1"/>
                </a:solidFill>
              </a:rPr>
              <a:t>Tussen</a:t>
            </a:r>
          </a:p>
          <a:p>
            <a:r>
              <a:rPr lang="nl-NL" sz="1800" b="1" dirty="0">
                <a:solidFill>
                  <a:schemeClr val="tx1"/>
                </a:solidFill>
              </a:rPr>
              <a:t>doel</a:t>
            </a:r>
          </a:p>
        </p:txBody>
      </p:sp>
      <p:sp>
        <p:nvSpPr>
          <p:cNvPr id="5" name="Oval 3">
            <a:extLst>
              <a:ext uri="{FF2B5EF4-FFF2-40B4-BE49-F238E27FC236}">
                <a16:creationId xmlns:a16="http://schemas.microsoft.com/office/drawing/2014/main" id="{E300208A-48FA-4EBD-AD44-08184DFFF490}"/>
              </a:ext>
            </a:extLst>
          </p:cNvPr>
          <p:cNvSpPr>
            <a:spLocks noChangeArrowheads="1"/>
          </p:cNvSpPr>
          <p:nvPr/>
        </p:nvSpPr>
        <p:spPr bwMode="auto">
          <a:xfrm>
            <a:off x="4355976" y="1340768"/>
            <a:ext cx="1058862" cy="1058863"/>
          </a:xfrm>
          <a:prstGeom prst="ellipse">
            <a:avLst/>
          </a:prstGeom>
          <a:solidFill>
            <a:srgbClr val="C0C0C0"/>
          </a:solidFill>
          <a:ln w="9525">
            <a:solidFill>
              <a:schemeClr val="tx1"/>
            </a:solidFill>
            <a:round/>
            <a:headEnd/>
            <a:tailEnd/>
          </a:ln>
        </p:spPr>
        <p:txBody>
          <a:bodyPr wrap="none" anchor="ctr"/>
          <a:lstStyle/>
          <a:p>
            <a:r>
              <a:rPr lang="nl-NL" sz="1800" b="1" dirty="0">
                <a:solidFill>
                  <a:schemeClr val="tx1"/>
                </a:solidFill>
              </a:rPr>
              <a:t>Tussen</a:t>
            </a:r>
          </a:p>
          <a:p>
            <a:r>
              <a:rPr lang="nl-NL" sz="1800" b="1" dirty="0">
                <a:solidFill>
                  <a:schemeClr val="tx1"/>
                </a:solidFill>
              </a:rPr>
              <a:t>doel</a:t>
            </a:r>
          </a:p>
        </p:txBody>
      </p:sp>
      <p:sp>
        <p:nvSpPr>
          <p:cNvPr id="6" name="Oval 4">
            <a:extLst>
              <a:ext uri="{FF2B5EF4-FFF2-40B4-BE49-F238E27FC236}">
                <a16:creationId xmlns:a16="http://schemas.microsoft.com/office/drawing/2014/main" id="{36A92BC4-307F-47D2-BCBD-D93B172CA4F4}"/>
              </a:ext>
            </a:extLst>
          </p:cNvPr>
          <p:cNvSpPr>
            <a:spLocks noChangeArrowheads="1"/>
          </p:cNvSpPr>
          <p:nvPr/>
        </p:nvSpPr>
        <p:spPr bwMode="auto">
          <a:xfrm>
            <a:off x="2482726" y="1917031"/>
            <a:ext cx="1058862" cy="1058862"/>
          </a:xfrm>
          <a:prstGeom prst="ellipse">
            <a:avLst/>
          </a:prstGeom>
          <a:solidFill>
            <a:srgbClr val="C0C0C0"/>
          </a:solidFill>
          <a:ln w="9525">
            <a:solidFill>
              <a:schemeClr val="tx1"/>
            </a:solidFill>
            <a:round/>
            <a:headEnd/>
            <a:tailEnd/>
          </a:ln>
        </p:spPr>
        <p:txBody>
          <a:bodyPr wrap="none" anchor="ctr"/>
          <a:lstStyle/>
          <a:p>
            <a:r>
              <a:rPr lang="nl-NL" sz="1800" b="1">
                <a:solidFill>
                  <a:schemeClr val="tx1"/>
                </a:solidFill>
              </a:rPr>
              <a:t>Tussen</a:t>
            </a:r>
          </a:p>
          <a:p>
            <a:r>
              <a:rPr lang="nl-NL" sz="1800" b="1">
                <a:solidFill>
                  <a:schemeClr val="tx1"/>
                </a:solidFill>
              </a:rPr>
              <a:t>doel</a:t>
            </a:r>
          </a:p>
        </p:txBody>
      </p:sp>
      <p:sp>
        <p:nvSpPr>
          <p:cNvPr id="7" name="Oval 5">
            <a:extLst>
              <a:ext uri="{FF2B5EF4-FFF2-40B4-BE49-F238E27FC236}">
                <a16:creationId xmlns:a16="http://schemas.microsoft.com/office/drawing/2014/main" id="{AAD73DD5-6E3F-4FC5-B50D-395C4C0C3EA3}"/>
              </a:ext>
            </a:extLst>
          </p:cNvPr>
          <p:cNvSpPr>
            <a:spLocks noChangeArrowheads="1"/>
          </p:cNvSpPr>
          <p:nvPr/>
        </p:nvSpPr>
        <p:spPr bwMode="auto">
          <a:xfrm>
            <a:off x="6011738" y="332706"/>
            <a:ext cx="1727200" cy="1779587"/>
          </a:xfrm>
          <a:prstGeom prst="ellipse">
            <a:avLst/>
          </a:prstGeom>
          <a:solidFill>
            <a:srgbClr val="FF0000"/>
          </a:solidFill>
          <a:ln w="9525">
            <a:solidFill>
              <a:schemeClr val="tx1"/>
            </a:solidFill>
            <a:round/>
            <a:headEnd/>
            <a:tailEnd/>
          </a:ln>
        </p:spPr>
        <p:txBody>
          <a:bodyPr wrap="none" anchor="ctr"/>
          <a:lstStyle/>
          <a:p>
            <a:r>
              <a:rPr lang="nl-NL" sz="1800" b="1">
                <a:solidFill>
                  <a:schemeClr val="tx1"/>
                </a:solidFill>
              </a:rPr>
              <a:t>Einddoel</a:t>
            </a:r>
          </a:p>
        </p:txBody>
      </p:sp>
      <p:sp>
        <p:nvSpPr>
          <p:cNvPr id="8" name="AutoShape 6">
            <a:extLst>
              <a:ext uri="{FF2B5EF4-FFF2-40B4-BE49-F238E27FC236}">
                <a16:creationId xmlns:a16="http://schemas.microsoft.com/office/drawing/2014/main" id="{F37C3324-A313-45D5-808F-777C786C482B}"/>
              </a:ext>
            </a:extLst>
          </p:cNvPr>
          <p:cNvSpPr>
            <a:spLocks noChangeArrowheads="1"/>
          </p:cNvSpPr>
          <p:nvPr/>
        </p:nvSpPr>
        <p:spPr bwMode="auto">
          <a:xfrm>
            <a:off x="323726" y="4436393"/>
            <a:ext cx="1439862" cy="504825"/>
          </a:xfrm>
          <a:prstGeom prst="roundRect">
            <a:avLst>
              <a:gd name="adj" fmla="val 16667"/>
            </a:avLst>
          </a:prstGeom>
          <a:solidFill>
            <a:srgbClr val="FF9900"/>
          </a:solidFill>
          <a:ln w="9525">
            <a:solidFill>
              <a:schemeClr val="tx1"/>
            </a:solidFill>
            <a:round/>
            <a:headEnd/>
            <a:tailEnd/>
          </a:ln>
        </p:spPr>
        <p:txBody>
          <a:bodyPr wrap="none" anchor="ctr"/>
          <a:lstStyle/>
          <a:p>
            <a:r>
              <a:rPr lang="nl-NL" sz="1800" b="1">
                <a:solidFill>
                  <a:schemeClr val="tx1"/>
                </a:solidFill>
              </a:rPr>
              <a:t>Inhoud</a:t>
            </a:r>
          </a:p>
        </p:txBody>
      </p:sp>
      <p:sp>
        <p:nvSpPr>
          <p:cNvPr id="9" name="AutoShape 7">
            <a:extLst>
              <a:ext uri="{FF2B5EF4-FFF2-40B4-BE49-F238E27FC236}">
                <a16:creationId xmlns:a16="http://schemas.microsoft.com/office/drawing/2014/main" id="{9D28DF3B-C7B3-4462-9BD2-692F10BB77D6}"/>
              </a:ext>
            </a:extLst>
          </p:cNvPr>
          <p:cNvSpPr>
            <a:spLocks noChangeArrowheads="1"/>
          </p:cNvSpPr>
          <p:nvPr/>
        </p:nvSpPr>
        <p:spPr bwMode="auto">
          <a:xfrm>
            <a:off x="2339851" y="4436393"/>
            <a:ext cx="1439862" cy="504825"/>
          </a:xfrm>
          <a:prstGeom prst="roundRect">
            <a:avLst>
              <a:gd name="adj" fmla="val 16667"/>
            </a:avLst>
          </a:prstGeom>
          <a:solidFill>
            <a:srgbClr val="FF9900"/>
          </a:solidFill>
          <a:ln w="9525">
            <a:solidFill>
              <a:schemeClr val="tx1"/>
            </a:solidFill>
            <a:round/>
            <a:headEnd/>
            <a:tailEnd/>
          </a:ln>
        </p:spPr>
        <p:txBody>
          <a:bodyPr wrap="none" anchor="ctr"/>
          <a:lstStyle/>
          <a:p>
            <a:r>
              <a:rPr lang="nl-NL" sz="1800" b="1">
                <a:solidFill>
                  <a:schemeClr val="tx1"/>
                </a:solidFill>
              </a:rPr>
              <a:t>Inhoud</a:t>
            </a:r>
          </a:p>
        </p:txBody>
      </p:sp>
      <p:sp>
        <p:nvSpPr>
          <p:cNvPr id="10" name="AutoShape 8">
            <a:extLst>
              <a:ext uri="{FF2B5EF4-FFF2-40B4-BE49-F238E27FC236}">
                <a16:creationId xmlns:a16="http://schemas.microsoft.com/office/drawing/2014/main" id="{CCAB121D-5764-449B-811C-D93756A05088}"/>
              </a:ext>
            </a:extLst>
          </p:cNvPr>
          <p:cNvSpPr>
            <a:spLocks noChangeArrowheads="1"/>
          </p:cNvSpPr>
          <p:nvPr/>
        </p:nvSpPr>
        <p:spPr bwMode="auto">
          <a:xfrm>
            <a:off x="4211513" y="4436393"/>
            <a:ext cx="1439863" cy="504825"/>
          </a:xfrm>
          <a:prstGeom prst="roundRect">
            <a:avLst>
              <a:gd name="adj" fmla="val 16667"/>
            </a:avLst>
          </a:prstGeom>
          <a:solidFill>
            <a:srgbClr val="FF9900"/>
          </a:solidFill>
          <a:ln w="9525">
            <a:solidFill>
              <a:schemeClr val="tx1"/>
            </a:solidFill>
            <a:round/>
            <a:headEnd/>
            <a:tailEnd/>
          </a:ln>
        </p:spPr>
        <p:txBody>
          <a:bodyPr wrap="none" anchor="ctr"/>
          <a:lstStyle/>
          <a:p>
            <a:r>
              <a:rPr lang="nl-NL" sz="1800" b="1">
                <a:solidFill>
                  <a:schemeClr val="tx1"/>
                </a:solidFill>
              </a:rPr>
              <a:t>Inhoud</a:t>
            </a:r>
          </a:p>
        </p:txBody>
      </p:sp>
      <p:cxnSp>
        <p:nvCxnSpPr>
          <p:cNvPr id="11" name="AutoShape 9">
            <a:extLst>
              <a:ext uri="{FF2B5EF4-FFF2-40B4-BE49-F238E27FC236}">
                <a16:creationId xmlns:a16="http://schemas.microsoft.com/office/drawing/2014/main" id="{7B132B05-E5DA-4350-B91D-87168781FA29}"/>
              </a:ext>
            </a:extLst>
          </p:cNvPr>
          <p:cNvCxnSpPr>
            <a:cxnSpLocks noChangeShapeType="1"/>
            <a:stCxn id="8" idx="0"/>
            <a:endCxn id="4" idx="4"/>
          </p:cNvCxnSpPr>
          <p:nvPr/>
        </p:nvCxnSpPr>
        <p:spPr bwMode="auto">
          <a:xfrm flipV="1">
            <a:off x="1044451" y="3695031"/>
            <a:ext cx="25400" cy="741362"/>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cxnSp>
        <p:nvCxnSpPr>
          <p:cNvPr id="12" name="AutoShape 10">
            <a:extLst>
              <a:ext uri="{FF2B5EF4-FFF2-40B4-BE49-F238E27FC236}">
                <a16:creationId xmlns:a16="http://schemas.microsoft.com/office/drawing/2014/main" id="{D0EFAF16-8EF5-4F6B-BCE0-E8CD35F4E03D}"/>
              </a:ext>
            </a:extLst>
          </p:cNvPr>
          <p:cNvCxnSpPr>
            <a:cxnSpLocks noChangeShapeType="1"/>
            <a:stCxn id="8" idx="0"/>
            <a:endCxn id="6" idx="3"/>
          </p:cNvCxnSpPr>
          <p:nvPr/>
        </p:nvCxnSpPr>
        <p:spPr bwMode="auto">
          <a:xfrm flipV="1">
            <a:off x="1044451" y="2820318"/>
            <a:ext cx="1593850" cy="1616075"/>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cxnSp>
        <p:nvCxnSpPr>
          <p:cNvPr id="13" name="AutoShape 11">
            <a:extLst>
              <a:ext uri="{FF2B5EF4-FFF2-40B4-BE49-F238E27FC236}">
                <a16:creationId xmlns:a16="http://schemas.microsoft.com/office/drawing/2014/main" id="{B0F870D0-ED60-408F-8E78-EFDDA4BF7528}"/>
              </a:ext>
            </a:extLst>
          </p:cNvPr>
          <p:cNvCxnSpPr>
            <a:cxnSpLocks noChangeShapeType="1"/>
            <a:stCxn id="9" idx="0"/>
            <a:endCxn id="6" idx="4"/>
          </p:cNvCxnSpPr>
          <p:nvPr/>
        </p:nvCxnSpPr>
        <p:spPr bwMode="auto">
          <a:xfrm flipH="1" flipV="1">
            <a:off x="3012951" y="2975893"/>
            <a:ext cx="47625" cy="1460500"/>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cxnSp>
        <p:nvCxnSpPr>
          <p:cNvPr id="14" name="AutoShape 12">
            <a:extLst>
              <a:ext uri="{FF2B5EF4-FFF2-40B4-BE49-F238E27FC236}">
                <a16:creationId xmlns:a16="http://schemas.microsoft.com/office/drawing/2014/main" id="{A490A84F-087A-4919-880A-8537A0059B54}"/>
              </a:ext>
            </a:extLst>
          </p:cNvPr>
          <p:cNvCxnSpPr>
            <a:cxnSpLocks noChangeShapeType="1"/>
            <a:stCxn id="10" idx="0"/>
            <a:endCxn id="5" idx="4"/>
          </p:cNvCxnSpPr>
          <p:nvPr/>
        </p:nvCxnSpPr>
        <p:spPr bwMode="auto">
          <a:xfrm flipH="1" flipV="1">
            <a:off x="4886201" y="2399631"/>
            <a:ext cx="46037" cy="2036762"/>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cxnSp>
        <p:nvCxnSpPr>
          <p:cNvPr id="15" name="AutoShape 13">
            <a:extLst>
              <a:ext uri="{FF2B5EF4-FFF2-40B4-BE49-F238E27FC236}">
                <a16:creationId xmlns:a16="http://schemas.microsoft.com/office/drawing/2014/main" id="{09A7EBF5-1D4A-4713-8034-1C80E7E01322}"/>
              </a:ext>
            </a:extLst>
          </p:cNvPr>
          <p:cNvCxnSpPr>
            <a:cxnSpLocks noChangeShapeType="1"/>
            <a:stCxn id="10" idx="0"/>
            <a:endCxn id="6" idx="5"/>
          </p:cNvCxnSpPr>
          <p:nvPr/>
        </p:nvCxnSpPr>
        <p:spPr bwMode="auto">
          <a:xfrm flipH="1" flipV="1">
            <a:off x="3386013" y="2820318"/>
            <a:ext cx="1546225" cy="1616075"/>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sp>
        <p:nvSpPr>
          <p:cNvPr id="16" name="AutoShape 14">
            <a:extLst>
              <a:ext uri="{FF2B5EF4-FFF2-40B4-BE49-F238E27FC236}">
                <a16:creationId xmlns:a16="http://schemas.microsoft.com/office/drawing/2014/main" id="{68161C67-0600-4D0B-8A5C-993415EB14B2}"/>
              </a:ext>
            </a:extLst>
          </p:cNvPr>
          <p:cNvSpPr>
            <a:spLocks noChangeArrowheads="1"/>
          </p:cNvSpPr>
          <p:nvPr/>
        </p:nvSpPr>
        <p:spPr bwMode="auto">
          <a:xfrm>
            <a:off x="6227638" y="4436393"/>
            <a:ext cx="1439863" cy="504825"/>
          </a:xfrm>
          <a:prstGeom prst="roundRect">
            <a:avLst>
              <a:gd name="adj" fmla="val 16667"/>
            </a:avLst>
          </a:prstGeom>
          <a:solidFill>
            <a:srgbClr val="FF9900"/>
          </a:solidFill>
          <a:ln w="9525">
            <a:solidFill>
              <a:schemeClr val="tx1"/>
            </a:solidFill>
            <a:round/>
            <a:headEnd/>
            <a:tailEnd/>
          </a:ln>
        </p:spPr>
        <p:txBody>
          <a:bodyPr wrap="none" anchor="ctr"/>
          <a:lstStyle/>
          <a:p>
            <a:r>
              <a:rPr lang="nl-NL" sz="1800" b="1">
                <a:solidFill>
                  <a:schemeClr val="tx1"/>
                </a:solidFill>
              </a:rPr>
              <a:t>Inhoud</a:t>
            </a:r>
          </a:p>
        </p:txBody>
      </p:sp>
      <p:cxnSp>
        <p:nvCxnSpPr>
          <p:cNvPr id="17" name="AutoShape 15">
            <a:extLst>
              <a:ext uri="{FF2B5EF4-FFF2-40B4-BE49-F238E27FC236}">
                <a16:creationId xmlns:a16="http://schemas.microsoft.com/office/drawing/2014/main" id="{B1E1A9CB-386F-49A8-8769-F88FE5E00FC1}"/>
              </a:ext>
            </a:extLst>
          </p:cNvPr>
          <p:cNvCxnSpPr>
            <a:cxnSpLocks noChangeShapeType="1"/>
            <a:stCxn id="16" idx="0"/>
            <a:endCxn id="7" idx="4"/>
          </p:cNvCxnSpPr>
          <p:nvPr/>
        </p:nvCxnSpPr>
        <p:spPr bwMode="auto">
          <a:xfrm flipH="1" flipV="1">
            <a:off x="6875338" y="2112293"/>
            <a:ext cx="73025" cy="2324100"/>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cxnSp>
        <p:nvCxnSpPr>
          <p:cNvPr id="18" name="AutoShape 16">
            <a:extLst>
              <a:ext uri="{FF2B5EF4-FFF2-40B4-BE49-F238E27FC236}">
                <a16:creationId xmlns:a16="http://schemas.microsoft.com/office/drawing/2014/main" id="{CD3A95BB-87F9-4553-97B1-E9EB92D60A56}"/>
              </a:ext>
            </a:extLst>
          </p:cNvPr>
          <p:cNvCxnSpPr>
            <a:cxnSpLocks noChangeShapeType="1"/>
            <a:stCxn id="4" idx="7"/>
            <a:endCxn id="6" idx="2"/>
          </p:cNvCxnSpPr>
          <p:nvPr/>
        </p:nvCxnSpPr>
        <p:spPr bwMode="auto">
          <a:xfrm flipV="1">
            <a:off x="1442913" y="2447256"/>
            <a:ext cx="1039813" cy="344487"/>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cxnSp>
        <p:nvCxnSpPr>
          <p:cNvPr id="19" name="AutoShape 17">
            <a:extLst>
              <a:ext uri="{FF2B5EF4-FFF2-40B4-BE49-F238E27FC236}">
                <a16:creationId xmlns:a16="http://schemas.microsoft.com/office/drawing/2014/main" id="{905A77C3-9F1B-4BF8-8D62-F9C6044184E8}"/>
              </a:ext>
            </a:extLst>
          </p:cNvPr>
          <p:cNvCxnSpPr>
            <a:cxnSpLocks noChangeShapeType="1"/>
            <a:stCxn id="6" idx="7"/>
            <a:endCxn id="5" idx="2"/>
          </p:cNvCxnSpPr>
          <p:nvPr/>
        </p:nvCxnSpPr>
        <p:spPr bwMode="auto">
          <a:xfrm flipV="1">
            <a:off x="3386013" y="1870993"/>
            <a:ext cx="969963" cy="201613"/>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cxnSp>
        <p:nvCxnSpPr>
          <p:cNvPr id="20" name="AutoShape 18">
            <a:extLst>
              <a:ext uri="{FF2B5EF4-FFF2-40B4-BE49-F238E27FC236}">
                <a16:creationId xmlns:a16="http://schemas.microsoft.com/office/drawing/2014/main" id="{DCD42CA6-1B69-4EE8-B576-BA2BAE9DA27B}"/>
              </a:ext>
            </a:extLst>
          </p:cNvPr>
          <p:cNvCxnSpPr>
            <a:cxnSpLocks noChangeShapeType="1"/>
            <a:stCxn id="5" idx="6"/>
            <a:endCxn id="5" idx="6"/>
          </p:cNvCxnSpPr>
          <p:nvPr/>
        </p:nvCxnSpPr>
        <p:spPr bwMode="auto">
          <a:xfrm>
            <a:off x="5414838" y="1870993"/>
            <a:ext cx="0" cy="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1" name="AutoShape 19">
            <a:extLst>
              <a:ext uri="{FF2B5EF4-FFF2-40B4-BE49-F238E27FC236}">
                <a16:creationId xmlns:a16="http://schemas.microsoft.com/office/drawing/2014/main" id="{487D4CFE-D00B-4D3B-8CD9-9C0F196B1755}"/>
              </a:ext>
            </a:extLst>
          </p:cNvPr>
          <p:cNvCxnSpPr>
            <a:cxnSpLocks noChangeShapeType="1"/>
            <a:stCxn id="5" idx="7"/>
            <a:endCxn id="7" idx="2"/>
          </p:cNvCxnSpPr>
          <p:nvPr/>
        </p:nvCxnSpPr>
        <p:spPr bwMode="auto">
          <a:xfrm flipV="1">
            <a:off x="5259263" y="1223293"/>
            <a:ext cx="752475" cy="273050"/>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sp>
        <p:nvSpPr>
          <p:cNvPr id="22" name="Rectangle 20">
            <a:extLst>
              <a:ext uri="{FF2B5EF4-FFF2-40B4-BE49-F238E27FC236}">
                <a16:creationId xmlns:a16="http://schemas.microsoft.com/office/drawing/2014/main" id="{13268921-3549-4FEB-B832-B00A8448848C}"/>
              </a:ext>
            </a:extLst>
          </p:cNvPr>
          <p:cNvSpPr>
            <a:spLocks noChangeArrowheads="1"/>
          </p:cNvSpPr>
          <p:nvPr/>
        </p:nvSpPr>
        <p:spPr bwMode="auto">
          <a:xfrm>
            <a:off x="276895" y="5239669"/>
            <a:ext cx="7488237" cy="627062"/>
          </a:xfrm>
          <a:prstGeom prst="rect">
            <a:avLst/>
          </a:prstGeom>
          <a:solidFill>
            <a:srgbClr val="99CC00"/>
          </a:solidFill>
          <a:ln w="9525">
            <a:solidFill>
              <a:schemeClr val="tx1"/>
            </a:solidFill>
            <a:miter lim="800000"/>
            <a:headEnd/>
            <a:tailEnd/>
          </a:ln>
        </p:spPr>
        <p:txBody>
          <a:bodyPr wrap="none" anchor="ctr"/>
          <a:lstStyle/>
          <a:p>
            <a:r>
              <a:rPr lang="nl-NL" sz="1800" b="1">
                <a:solidFill>
                  <a:schemeClr val="tx1"/>
                </a:solidFill>
              </a:rPr>
              <a:t>Beredeneerde opbouw</a:t>
            </a:r>
          </a:p>
        </p:txBody>
      </p:sp>
    </p:spTree>
    <p:extLst>
      <p:ext uri="{BB962C8B-B14F-4D97-AF65-F5344CB8AC3E}">
        <p14:creationId xmlns:p14="http://schemas.microsoft.com/office/powerpoint/2010/main" val="36053402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Oval 2"/>
          <p:cNvSpPr>
            <a:spLocks noChangeArrowheads="1"/>
          </p:cNvSpPr>
          <p:nvPr/>
        </p:nvSpPr>
        <p:spPr bwMode="auto">
          <a:xfrm>
            <a:off x="178063" y="1845097"/>
            <a:ext cx="2447925" cy="2089150"/>
          </a:xfrm>
          <a:prstGeom prst="ellipse">
            <a:avLst/>
          </a:prstGeom>
          <a:solidFill>
            <a:srgbClr val="C0C0C0"/>
          </a:solidFill>
          <a:ln w="9525">
            <a:solidFill>
              <a:schemeClr val="tx1"/>
            </a:solidFill>
            <a:round/>
            <a:headEnd/>
            <a:tailEnd/>
          </a:ln>
        </p:spPr>
        <p:txBody>
          <a:bodyPr wrap="none" anchor="ctr"/>
          <a:lstStyle/>
          <a:p>
            <a:r>
              <a:rPr lang="nl-NL" sz="1800" b="1" dirty="0">
                <a:solidFill>
                  <a:schemeClr val="tx1"/>
                </a:solidFill>
              </a:rPr>
              <a:t>De leerling </a:t>
            </a:r>
          </a:p>
          <a:p>
            <a:r>
              <a:rPr lang="nl-NL" sz="1800" b="1" dirty="0">
                <a:solidFill>
                  <a:schemeClr val="tx1"/>
                </a:solidFill>
              </a:rPr>
              <a:t>kan vlot </a:t>
            </a:r>
          </a:p>
          <a:p>
            <a:r>
              <a:rPr lang="nl-NL" sz="1800" b="1" dirty="0">
                <a:solidFill>
                  <a:schemeClr val="tx1"/>
                </a:solidFill>
              </a:rPr>
              <a:t>optellen </a:t>
            </a:r>
          </a:p>
          <a:p>
            <a:r>
              <a:rPr lang="nl-NL" sz="1800" b="1" dirty="0">
                <a:solidFill>
                  <a:schemeClr val="tx1"/>
                </a:solidFill>
              </a:rPr>
              <a:t>met de getallen</a:t>
            </a:r>
          </a:p>
          <a:p>
            <a:r>
              <a:rPr lang="nl-NL" sz="1800" b="1" dirty="0">
                <a:solidFill>
                  <a:schemeClr val="tx1"/>
                </a:solidFill>
              </a:rPr>
              <a:t> 1 </a:t>
            </a:r>
            <a:r>
              <a:rPr lang="nl-NL" sz="1800" b="1" dirty="0" err="1">
                <a:solidFill>
                  <a:schemeClr val="tx1"/>
                </a:solidFill>
              </a:rPr>
              <a:t>tm</a:t>
            </a:r>
            <a:r>
              <a:rPr lang="nl-NL" sz="1800" b="1" dirty="0">
                <a:solidFill>
                  <a:schemeClr val="tx1"/>
                </a:solidFill>
              </a:rPr>
              <a:t> 10</a:t>
            </a:r>
          </a:p>
        </p:txBody>
      </p:sp>
      <p:sp>
        <p:nvSpPr>
          <p:cNvPr id="29700" name="AutoShape 6"/>
          <p:cNvSpPr>
            <a:spLocks noChangeArrowheads="1"/>
          </p:cNvSpPr>
          <p:nvPr/>
        </p:nvSpPr>
        <p:spPr bwMode="auto">
          <a:xfrm>
            <a:off x="-1326" y="4293022"/>
            <a:ext cx="3515303" cy="504825"/>
          </a:xfrm>
          <a:prstGeom prst="roundRect">
            <a:avLst>
              <a:gd name="adj" fmla="val 16667"/>
            </a:avLst>
          </a:prstGeom>
          <a:solidFill>
            <a:srgbClr val="FF9900"/>
          </a:solidFill>
          <a:ln w="9525">
            <a:solidFill>
              <a:schemeClr val="tx1"/>
            </a:solidFill>
            <a:round/>
            <a:headEnd/>
            <a:tailEnd/>
          </a:ln>
        </p:spPr>
        <p:txBody>
          <a:bodyPr wrap="none" anchor="ctr"/>
          <a:lstStyle/>
          <a:p>
            <a:r>
              <a:rPr lang="nl-NL" sz="1800" b="1" dirty="0">
                <a:solidFill>
                  <a:schemeClr val="tx1"/>
                </a:solidFill>
              </a:rPr>
              <a:t>Optellen met getallen 1 </a:t>
            </a:r>
            <a:r>
              <a:rPr lang="nl-NL" sz="1800" b="1" dirty="0" err="1">
                <a:solidFill>
                  <a:schemeClr val="tx1"/>
                </a:solidFill>
              </a:rPr>
              <a:t>tm</a:t>
            </a:r>
            <a:r>
              <a:rPr lang="nl-NL" sz="1800" b="1" dirty="0">
                <a:solidFill>
                  <a:schemeClr val="tx1"/>
                </a:solidFill>
              </a:rPr>
              <a:t> 10</a:t>
            </a:r>
          </a:p>
        </p:txBody>
      </p:sp>
      <p:sp>
        <p:nvSpPr>
          <p:cNvPr id="29701" name="AutoShape 7"/>
          <p:cNvSpPr>
            <a:spLocks noChangeArrowheads="1"/>
          </p:cNvSpPr>
          <p:nvPr/>
        </p:nvSpPr>
        <p:spPr bwMode="auto">
          <a:xfrm>
            <a:off x="2699013" y="4942310"/>
            <a:ext cx="3600450" cy="504825"/>
          </a:xfrm>
          <a:prstGeom prst="roundRect">
            <a:avLst>
              <a:gd name="adj" fmla="val 16667"/>
            </a:avLst>
          </a:prstGeom>
          <a:solidFill>
            <a:srgbClr val="FF9900"/>
          </a:solidFill>
          <a:ln w="9525">
            <a:solidFill>
              <a:schemeClr val="tx1"/>
            </a:solidFill>
            <a:round/>
            <a:headEnd/>
            <a:tailEnd/>
          </a:ln>
        </p:spPr>
        <p:txBody>
          <a:bodyPr wrap="none" anchor="ctr"/>
          <a:lstStyle/>
          <a:p>
            <a:r>
              <a:rPr lang="nl-NL" sz="1800" b="1">
                <a:solidFill>
                  <a:schemeClr val="tx1"/>
                </a:solidFill>
              </a:rPr>
              <a:t>Aftrekken met getallen 1 tm 10</a:t>
            </a:r>
          </a:p>
        </p:txBody>
      </p:sp>
      <p:cxnSp>
        <p:nvCxnSpPr>
          <p:cNvPr id="29702" name="AutoShape 9"/>
          <p:cNvCxnSpPr>
            <a:cxnSpLocks noChangeShapeType="1"/>
            <a:endCxn id="29697" idx="4"/>
          </p:cNvCxnSpPr>
          <p:nvPr/>
        </p:nvCxnSpPr>
        <p:spPr bwMode="auto">
          <a:xfrm flipV="1">
            <a:off x="1402025" y="3934247"/>
            <a:ext cx="0" cy="431800"/>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cxnSp>
        <p:nvCxnSpPr>
          <p:cNvPr id="29703" name="AutoShape 11"/>
          <p:cNvCxnSpPr>
            <a:cxnSpLocks noChangeShapeType="1"/>
            <a:stCxn id="29701" idx="0"/>
          </p:cNvCxnSpPr>
          <p:nvPr/>
        </p:nvCxnSpPr>
        <p:spPr bwMode="auto">
          <a:xfrm flipH="1" flipV="1">
            <a:off x="4449015" y="2925392"/>
            <a:ext cx="50223" cy="2016918"/>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sp>
        <p:nvSpPr>
          <p:cNvPr id="29704" name="AutoShape 14"/>
          <p:cNvSpPr>
            <a:spLocks noChangeArrowheads="1"/>
          </p:cNvSpPr>
          <p:nvPr/>
        </p:nvSpPr>
        <p:spPr bwMode="auto">
          <a:xfrm>
            <a:off x="5434275" y="3861222"/>
            <a:ext cx="3529013" cy="504825"/>
          </a:xfrm>
          <a:prstGeom prst="roundRect">
            <a:avLst>
              <a:gd name="adj" fmla="val 16667"/>
            </a:avLst>
          </a:prstGeom>
          <a:solidFill>
            <a:srgbClr val="FF9900"/>
          </a:solidFill>
          <a:ln w="9525">
            <a:solidFill>
              <a:schemeClr val="tx1"/>
            </a:solidFill>
            <a:round/>
            <a:headEnd/>
            <a:tailEnd/>
          </a:ln>
        </p:spPr>
        <p:txBody>
          <a:bodyPr wrap="none" anchor="ctr"/>
          <a:lstStyle/>
          <a:p>
            <a:r>
              <a:rPr lang="nl-NL" sz="1800" b="1">
                <a:solidFill>
                  <a:schemeClr val="tx1"/>
                </a:solidFill>
              </a:rPr>
              <a:t>Optellen en aftrekken </a:t>
            </a:r>
          </a:p>
          <a:p>
            <a:r>
              <a:rPr lang="nl-NL" sz="1800" b="1">
                <a:solidFill>
                  <a:schemeClr val="tx1"/>
                </a:solidFill>
              </a:rPr>
              <a:t>met getallen 1 tm 10</a:t>
            </a:r>
          </a:p>
        </p:txBody>
      </p:sp>
      <p:cxnSp>
        <p:nvCxnSpPr>
          <p:cNvPr id="29705" name="AutoShape 15"/>
          <p:cNvCxnSpPr>
            <a:cxnSpLocks noChangeShapeType="1"/>
            <a:endCxn id="29699" idx="4"/>
          </p:cNvCxnSpPr>
          <p:nvPr/>
        </p:nvCxnSpPr>
        <p:spPr bwMode="auto">
          <a:xfrm flipH="1" flipV="1">
            <a:off x="7716677" y="2241972"/>
            <a:ext cx="36513" cy="1511300"/>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cxnSp>
        <p:nvCxnSpPr>
          <p:cNvPr id="29706" name="AutoShape 16"/>
          <p:cNvCxnSpPr>
            <a:cxnSpLocks noChangeShapeType="1"/>
            <a:stCxn id="29697" idx="7"/>
            <a:endCxn id="29698" idx="2"/>
          </p:cNvCxnSpPr>
          <p:nvPr/>
        </p:nvCxnSpPr>
        <p:spPr bwMode="auto">
          <a:xfrm flipV="1">
            <a:off x="2267498" y="1664916"/>
            <a:ext cx="367581" cy="486130"/>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cxnSp>
        <p:nvCxnSpPr>
          <p:cNvPr id="29707" name="AutoShape 18"/>
          <p:cNvCxnSpPr>
            <a:cxnSpLocks noChangeShapeType="1"/>
          </p:cNvCxnSpPr>
          <p:nvPr/>
        </p:nvCxnSpPr>
        <p:spPr bwMode="auto">
          <a:xfrm>
            <a:off x="5989900" y="1727622"/>
            <a:ext cx="0" cy="0"/>
          </a:xfrm>
          <a:prstGeom prst="straightConnector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9708" name="AutoShape 19"/>
          <p:cNvCxnSpPr>
            <a:cxnSpLocks noChangeShapeType="1"/>
            <a:endCxn id="29699" idx="2"/>
          </p:cNvCxnSpPr>
          <p:nvPr/>
        </p:nvCxnSpPr>
        <p:spPr bwMode="auto">
          <a:xfrm>
            <a:off x="6025990" y="1160885"/>
            <a:ext cx="503237" cy="0"/>
          </a:xfrm>
          <a:prstGeom prst="straightConnector1">
            <a:avLst/>
          </a:prstGeom>
          <a:noFill/>
          <a:ln w="9525">
            <a:solidFill>
              <a:srgbClr val="000080"/>
            </a:solidFill>
            <a:round/>
            <a:headEnd/>
            <a:tailEnd type="triangle" w="med" len="med"/>
          </a:ln>
          <a:extLst>
            <a:ext uri="{909E8E84-426E-40dd-AFC4-6F175D3DCCD1}">
              <a14:hiddenFill xmlns="" xmlns:a14="http://schemas.microsoft.com/office/drawing/2010/main">
                <a:noFill/>
              </a14:hiddenFill>
            </a:ext>
          </a:extLst>
        </p:spPr>
      </p:cxnSp>
      <p:sp>
        <p:nvSpPr>
          <p:cNvPr id="29709" name="Rectangle 20"/>
          <p:cNvSpPr>
            <a:spLocks noChangeArrowheads="1"/>
          </p:cNvSpPr>
          <p:nvPr/>
        </p:nvSpPr>
        <p:spPr bwMode="auto">
          <a:xfrm>
            <a:off x="898788" y="5661447"/>
            <a:ext cx="7488237" cy="431800"/>
          </a:xfrm>
          <a:prstGeom prst="rect">
            <a:avLst/>
          </a:prstGeom>
          <a:solidFill>
            <a:srgbClr val="99CC00"/>
          </a:solidFill>
          <a:ln w="9525">
            <a:solidFill>
              <a:schemeClr val="tx1"/>
            </a:solidFill>
            <a:miter lim="800000"/>
            <a:headEnd/>
            <a:tailEnd/>
          </a:ln>
        </p:spPr>
        <p:txBody>
          <a:bodyPr wrap="none" anchor="ctr"/>
          <a:lstStyle/>
          <a:p>
            <a:r>
              <a:rPr lang="nl-NL" sz="1800" b="1">
                <a:solidFill>
                  <a:schemeClr val="tx1"/>
                </a:solidFill>
              </a:rPr>
              <a:t>Beredeneerde opbouw van de leerlijn</a:t>
            </a:r>
          </a:p>
        </p:txBody>
      </p:sp>
      <p:sp>
        <p:nvSpPr>
          <p:cNvPr id="90" name="Pijl links 89"/>
          <p:cNvSpPr/>
          <p:nvPr/>
        </p:nvSpPr>
        <p:spPr>
          <a:xfrm>
            <a:off x="5781938" y="5732885"/>
            <a:ext cx="889000" cy="288925"/>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defRPr/>
            </a:pPr>
            <a:endParaRPr lang="nl-NL"/>
          </a:p>
        </p:txBody>
      </p:sp>
      <p:sp>
        <p:nvSpPr>
          <p:cNvPr id="29712" name="Rectangle 20"/>
          <p:cNvSpPr>
            <a:spLocks noChangeArrowheads="1"/>
          </p:cNvSpPr>
          <p:nvPr/>
        </p:nvSpPr>
        <p:spPr bwMode="auto">
          <a:xfrm>
            <a:off x="898788" y="6237710"/>
            <a:ext cx="7488237" cy="431800"/>
          </a:xfrm>
          <a:prstGeom prst="rect">
            <a:avLst/>
          </a:prstGeom>
          <a:solidFill>
            <a:srgbClr val="99CC00"/>
          </a:solidFill>
          <a:ln w="9525">
            <a:solidFill>
              <a:schemeClr val="tx1"/>
            </a:solidFill>
            <a:miter lim="800000"/>
            <a:headEnd/>
            <a:tailEnd/>
          </a:ln>
        </p:spPr>
        <p:txBody>
          <a:bodyPr wrap="none" anchor="ctr"/>
          <a:lstStyle/>
          <a:p>
            <a:r>
              <a:rPr lang="nl-NL" sz="1800" b="1">
                <a:solidFill>
                  <a:schemeClr val="tx1"/>
                </a:solidFill>
              </a:rPr>
              <a:t>Ontwikkelen van de leerlijn</a:t>
            </a:r>
          </a:p>
        </p:txBody>
      </p:sp>
      <p:sp>
        <p:nvSpPr>
          <p:cNvPr id="93" name="Pijl links 92"/>
          <p:cNvSpPr/>
          <p:nvPr/>
        </p:nvSpPr>
        <p:spPr bwMode="auto">
          <a:xfrm rot="10800000">
            <a:off x="5781938" y="6309147"/>
            <a:ext cx="889000" cy="2159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pPr>
              <a:defRPr/>
            </a:pPr>
            <a:endParaRPr lang="nl-NL"/>
          </a:p>
        </p:txBody>
      </p:sp>
      <p:sp>
        <p:nvSpPr>
          <p:cNvPr id="3" name="Rechthoek 2"/>
          <p:cNvSpPr/>
          <p:nvPr/>
        </p:nvSpPr>
        <p:spPr>
          <a:xfrm>
            <a:off x="7467601" y="-226168"/>
            <a:ext cx="2095500" cy="1331068"/>
          </a:xfrm>
          <a:prstGeom prst="rect">
            <a:avLst/>
          </a:prstGeom>
          <a:solidFill>
            <a:schemeClr val="bg1"/>
          </a:solidFill>
          <a:ln w="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Neue"/>
            </a:endParaRPr>
          </a:p>
        </p:txBody>
      </p:sp>
      <p:sp>
        <p:nvSpPr>
          <p:cNvPr id="29699" name="Oval 5"/>
          <p:cNvSpPr>
            <a:spLocks noChangeArrowheads="1"/>
          </p:cNvSpPr>
          <p:nvPr/>
        </p:nvSpPr>
        <p:spPr bwMode="auto">
          <a:xfrm>
            <a:off x="6529227" y="81385"/>
            <a:ext cx="2376488" cy="2160587"/>
          </a:xfrm>
          <a:prstGeom prst="ellipse">
            <a:avLst/>
          </a:prstGeom>
          <a:solidFill>
            <a:srgbClr val="FF0000"/>
          </a:solidFill>
          <a:ln w="9525">
            <a:solidFill>
              <a:schemeClr val="tx1"/>
            </a:solidFill>
            <a:round/>
            <a:headEnd/>
            <a:tailEnd/>
          </a:ln>
        </p:spPr>
        <p:txBody>
          <a:bodyPr wrap="none" anchor="ctr"/>
          <a:lstStyle/>
          <a:p>
            <a:r>
              <a:rPr lang="nl-NL" sz="1800" b="1" dirty="0">
                <a:solidFill>
                  <a:schemeClr val="tx1"/>
                </a:solidFill>
              </a:rPr>
              <a:t>Vlot optellen en</a:t>
            </a:r>
          </a:p>
          <a:p>
            <a:r>
              <a:rPr lang="nl-NL" sz="1800" b="1" dirty="0">
                <a:solidFill>
                  <a:schemeClr val="tx1"/>
                </a:solidFill>
              </a:rPr>
              <a:t> aftrekken </a:t>
            </a:r>
          </a:p>
          <a:p>
            <a:r>
              <a:rPr lang="nl-NL" sz="1800" b="1" dirty="0">
                <a:solidFill>
                  <a:schemeClr val="tx1"/>
                </a:solidFill>
              </a:rPr>
              <a:t>met getallen</a:t>
            </a:r>
          </a:p>
          <a:p>
            <a:r>
              <a:rPr lang="nl-NL" sz="1800" b="1" dirty="0">
                <a:solidFill>
                  <a:schemeClr val="tx1"/>
                </a:solidFill>
              </a:rPr>
              <a:t> 1 </a:t>
            </a:r>
            <a:r>
              <a:rPr lang="nl-NL" sz="1800" b="1" dirty="0" err="1">
                <a:solidFill>
                  <a:schemeClr val="tx1"/>
                </a:solidFill>
              </a:rPr>
              <a:t>tm</a:t>
            </a:r>
            <a:r>
              <a:rPr lang="nl-NL" sz="1800" b="1" dirty="0">
                <a:solidFill>
                  <a:schemeClr val="tx1"/>
                </a:solidFill>
              </a:rPr>
              <a:t> 10</a:t>
            </a:r>
          </a:p>
          <a:p>
            <a:endParaRPr lang="nl-NL" sz="1800" b="1" dirty="0">
              <a:solidFill>
                <a:schemeClr val="tx1"/>
              </a:solidFill>
            </a:endParaRPr>
          </a:p>
        </p:txBody>
      </p:sp>
      <p:sp>
        <p:nvSpPr>
          <p:cNvPr id="7" name="Tekstvak 6"/>
          <p:cNvSpPr txBox="1"/>
          <p:nvPr/>
        </p:nvSpPr>
        <p:spPr>
          <a:xfrm>
            <a:off x="6253947" y="1758138"/>
            <a:ext cx="9239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Neue"/>
            </a:endParaRPr>
          </a:p>
        </p:txBody>
      </p:sp>
      <p:sp>
        <p:nvSpPr>
          <p:cNvPr id="29698" name="Oval 4"/>
          <p:cNvSpPr>
            <a:spLocks noChangeArrowheads="1"/>
          </p:cNvSpPr>
          <p:nvPr/>
        </p:nvSpPr>
        <p:spPr bwMode="auto">
          <a:xfrm>
            <a:off x="2635079" y="404441"/>
            <a:ext cx="3527425" cy="2520950"/>
          </a:xfrm>
          <a:prstGeom prst="ellipse">
            <a:avLst/>
          </a:prstGeom>
          <a:solidFill>
            <a:srgbClr val="C0C0C0"/>
          </a:solidFill>
          <a:ln w="9525">
            <a:solidFill>
              <a:schemeClr val="tx1"/>
            </a:solidFill>
            <a:round/>
            <a:headEnd/>
            <a:tailEnd/>
          </a:ln>
        </p:spPr>
        <p:txBody>
          <a:bodyPr wrap="none" anchor="ctr"/>
          <a:lstStyle/>
          <a:p>
            <a:r>
              <a:rPr lang="nl-NL" sz="1800" b="1" dirty="0">
                <a:solidFill>
                  <a:schemeClr val="tx1"/>
                </a:solidFill>
              </a:rPr>
              <a:t>De leerling kan vlot </a:t>
            </a:r>
          </a:p>
          <a:p>
            <a:r>
              <a:rPr lang="nl-NL" sz="1800" b="1" dirty="0">
                <a:solidFill>
                  <a:schemeClr val="tx1"/>
                </a:solidFill>
              </a:rPr>
              <a:t>aftrekken met de </a:t>
            </a:r>
          </a:p>
          <a:p>
            <a:r>
              <a:rPr lang="nl-NL" sz="1800" b="1" dirty="0">
                <a:solidFill>
                  <a:schemeClr val="tx1"/>
                </a:solidFill>
              </a:rPr>
              <a:t>getallen</a:t>
            </a:r>
          </a:p>
          <a:p>
            <a:r>
              <a:rPr lang="nl-NL" sz="1800" b="1" dirty="0">
                <a:solidFill>
                  <a:schemeClr val="tx1"/>
                </a:solidFill>
              </a:rPr>
              <a:t>1 </a:t>
            </a:r>
            <a:r>
              <a:rPr lang="nl-NL" sz="1800" b="1" dirty="0" err="1">
                <a:solidFill>
                  <a:schemeClr val="tx1"/>
                </a:solidFill>
              </a:rPr>
              <a:t>tm</a:t>
            </a:r>
            <a:r>
              <a:rPr lang="nl-NL" sz="1800" b="1" dirty="0">
                <a:solidFill>
                  <a:schemeClr val="tx1"/>
                </a:solidFill>
              </a:rPr>
              <a:t> 10</a:t>
            </a:r>
          </a:p>
          <a:p>
            <a:endParaRPr lang="nl-NL" sz="1800" b="1" dirty="0">
              <a:solidFill>
                <a:schemeClr val="tx1"/>
              </a:solidFill>
            </a:endParaRPr>
          </a:p>
        </p:txBody>
      </p:sp>
    </p:spTree>
    <p:extLst>
      <p:ext uri="{BB962C8B-B14F-4D97-AF65-F5344CB8AC3E}">
        <p14:creationId xmlns:p14="http://schemas.microsoft.com/office/powerpoint/2010/main" val="366137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Effect transition="in" filter="dissolve">
                                      <p:cBhvr>
                                        <p:cTn id="7" dur="500"/>
                                        <p:tgtEl>
                                          <p:spTgt spid="29704"/>
                                        </p:tgtEl>
                                      </p:cBhvr>
                                    </p:animEffect>
                                  </p:childTnLst>
                                </p:cTn>
                              </p:par>
                              <p:par>
                                <p:cTn id="8" presetID="9" presetClass="entr" presetSubtype="0" fill="hold" nodeType="withEffect">
                                  <p:stCondLst>
                                    <p:cond delay="0"/>
                                  </p:stCondLst>
                                  <p:childTnLst>
                                    <p:set>
                                      <p:cBhvr>
                                        <p:cTn id="9" dur="1" fill="hold">
                                          <p:stCondLst>
                                            <p:cond delay="0"/>
                                          </p:stCondLst>
                                        </p:cTn>
                                        <p:tgtEl>
                                          <p:spTgt spid="29705"/>
                                        </p:tgtEl>
                                        <p:attrNameLst>
                                          <p:attrName>style.visibility</p:attrName>
                                        </p:attrNameLst>
                                      </p:cBhvr>
                                      <p:to>
                                        <p:strVal val="visible"/>
                                      </p:to>
                                    </p:set>
                                    <p:animEffect transition="in" filter="dissolve">
                                      <p:cBhvr>
                                        <p:cTn id="10" dur="500"/>
                                        <p:tgtEl>
                                          <p:spTgt spid="2970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699"/>
                                        </p:tgtEl>
                                        <p:attrNameLst>
                                          <p:attrName>style.visibility</p:attrName>
                                        </p:attrNameLst>
                                      </p:cBhvr>
                                      <p:to>
                                        <p:strVal val="visible"/>
                                      </p:to>
                                    </p:set>
                                    <p:animEffect transition="in" filter="dissolve">
                                      <p:cBhvr>
                                        <p:cTn id="13" dur="500"/>
                                        <p:tgtEl>
                                          <p:spTgt spid="2969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9700"/>
                                        </p:tgtEl>
                                        <p:attrNameLst>
                                          <p:attrName>style.visibility</p:attrName>
                                        </p:attrNameLst>
                                      </p:cBhvr>
                                      <p:to>
                                        <p:strVal val="visible"/>
                                      </p:to>
                                    </p:set>
                                    <p:animEffect transition="in" filter="dissolve">
                                      <p:cBhvr>
                                        <p:cTn id="18" dur="500"/>
                                        <p:tgtEl>
                                          <p:spTgt spid="2970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9697"/>
                                        </p:tgtEl>
                                        <p:attrNameLst>
                                          <p:attrName>style.visibility</p:attrName>
                                        </p:attrNameLst>
                                      </p:cBhvr>
                                      <p:to>
                                        <p:strVal val="visible"/>
                                      </p:to>
                                    </p:set>
                                    <p:animEffect transition="in" filter="dissolve">
                                      <p:cBhvr>
                                        <p:cTn id="21" dur="500"/>
                                        <p:tgtEl>
                                          <p:spTgt spid="29697"/>
                                        </p:tgtEl>
                                      </p:cBhvr>
                                    </p:animEffect>
                                  </p:childTnLst>
                                </p:cTn>
                              </p:par>
                              <p:par>
                                <p:cTn id="22" presetID="9" presetClass="entr" presetSubtype="0" fill="hold" nodeType="withEffect">
                                  <p:stCondLst>
                                    <p:cond delay="0"/>
                                  </p:stCondLst>
                                  <p:childTnLst>
                                    <p:set>
                                      <p:cBhvr>
                                        <p:cTn id="23" dur="1" fill="hold">
                                          <p:stCondLst>
                                            <p:cond delay="0"/>
                                          </p:stCondLst>
                                        </p:cTn>
                                        <p:tgtEl>
                                          <p:spTgt spid="29702"/>
                                        </p:tgtEl>
                                        <p:attrNameLst>
                                          <p:attrName>style.visibility</p:attrName>
                                        </p:attrNameLst>
                                      </p:cBhvr>
                                      <p:to>
                                        <p:strVal val="visible"/>
                                      </p:to>
                                    </p:set>
                                    <p:animEffect transition="in" filter="dissolve">
                                      <p:cBhvr>
                                        <p:cTn id="24" dur="500"/>
                                        <p:tgtEl>
                                          <p:spTgt spid="2970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9706"/>
                                        </p:tgtEl>
                                        <p:attrNameLst>
                                          <p:attrName>style.visibility</p:attrName>
                                        </p:attrNameLst>
                                      </p:cBhvr>
                                      <p:to>
                                        <p:strVal val="visible"/>
                                      </p:to>
                                    </p:set>
                                    <p:animEffect transition="in" filter="dissolve">
                                      <p:cBhvr>
                                        <p:cTn id="29" dur="500"/>
                                        <p:tgtEl>
                                          <p:spTgt spid="2970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9698"/>
                                        </p:tgtEl>
                                        <p:attrNameLst>
                                          <p:attrName>style.visibility</p:attrName>
                                        </p:attrNameLst>
                                      </p:cBhvr>
                                      <p:to>
                                        <p:strVal val="visible"/>
                                      </p:to>
                                    </p:set>
                                    <p:animEffect transition="in" filter="dissolve">
                                      <p:cBhvr>
                                        <p:cTn id="32" dur="500"/>
                                        <p:tgtEl>
                                          <p:spTgt spid="29698"/>
                                        </p:tgtEl>
                                      </p:cBhvr>
                                    </p:animEffect>
                                  </p:childTnLst>
                                </p:cTn>
                              </p:par>
                              <p:par>
                                <p:cTn id="33" presetID="9" presetClass="entr" presetSubtype="0" fill="hold" nodeType="withEffect">
                                  <p:stCondLst>
                                    <p:cond delay="0"/>
                                  </p:stCondLst>
                                  <p:childTnLst>
                                    <p:set>
                                      <p:cBhvr>
                                        <p:cTn id="34" dur="1" fill="hold">
                                          <p:stCondLst>
                                            <p:cond delay="0"/>
                                          </p:stCondLst>
                                        </p:cTn>
                                        <p:tgtEl>
                                          <p:spTgt spid="29703"/>
                                        </p:tgtEl>
                                        <p:attrNameLst>
                                          <p:attrName>style.visibility</p:attrName>
                                        </p:attrNameLst>
                                      </p:cBhvr>
                                      <p:to>
                                        <p:strVal val="visible"/>
                                      </p:to>
                                    </p:set>
                                    <p:animEffect transition="in" filter="dissolve">
                                      <p:cBhvr>
                                        <p:cTn id="35" dur="500"/>
                                        <p:tgtEl>
                                          <p:spTgt spid="2970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9701"/>
                                        </p:tgtEl>
                                        <p:attrNameLst>
                                          <p:attrName>style.visibility</p:attrName>
                                        </p:attrNameLst>
                                      </p:cBhvr>
                                      <p:to>
                                        <p:strVal val="visible"/>
                                      </p:to>
                                    </p:set>
                                    <p:animEffect transition="in" filter="dissolve">
                                      <p:cBhvr>
                                        <p:cTn id="38" dur="500"/>
                                        <p:tgtEl>
                                          <p:spTgt spid="29701"/>
                                        </p:tgtEl>
                                      </p:cBhvr>
                                    </p:animEffect>
                                  </p:childTnLst>
                                </p:cTn>
                              </p:par>
                              <p:par>
                                <p:cTn id="39" presetID="9" presetClass="entr" presetSubtype="0" fill="hold" nodeType="withEffect">
                                  <p:stCondLst>
                                    <p:cond delay="0"/>
                                  </p:stCondLst>
                                  <p:childTnLst>
                                    <p:set>
                                      <p:cBhvr>
                                        <p:cTn id="40" dur="1" fill="hold">
                                          <p:stCondLst>
                                            <p:cond delay="0"/>
                                          </p:stCondLst>
                                        </p:cTn>
                                        <p:tgtEl>
                                          <p:spTgt spid="29708"/>
                                        </p:tgtEl>
                                        <p:attrNameLst>
                                          <p:attrName>style.visibility</p:attrName>
                                        </p:attrNameLst>
                                      </p:cBhvr>
                                      <p:to>
                                        <p:strVal val="visible"/>
                                      </p:to>
                                    </p:set>
                                    <p:animEffect transition="in" filter="dissolve">
                                      <p:cBhvr>
                                        <p:cTn id="41" dur="500"/>
                                        <p:tgtEl>
                                          <p:spTgt spid="29708"/>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9709"/>
                                        </p:tgtEl>
                                        <p:attrNameLst>
                                          <p:attrName>style.visibility</p:attrName>
                                        </p:attrNameLst>
                                      </p:cBhvr>
                                      <p:to>
                                        <p:strVal val="visible"/>
                                      </p:to>
                                    </p:set>
                                    <p:animEffect transition="in" filter="dissolve">
                                      <p:cBhvr>
                                        <p:cTn id="46" dur="500"/>
                                        <p:tgtEl>
                                          <p:spTgt spid="2970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dissolve">
                                      <p:cBhvr>
                                        <p:cTn id="49" dur="500"/>
                                        <p:tgtEl>
                                          <p:spTgt spid="90"/>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9712"/>
                                        </p:tgtEl>
                                        <p:attrNameLst>
                                          <p:attrName>style.visibility</p:attrName>
                                        </p:attrNameLst>
                                      </p:cBhvr>
                                      <p:to>
                                        <p:strVal val="visible"/>
                                      </p:to>
                                    </p:set>
                                    <p:animEffect transition="in" filter="dissolve">
                                      <p:cBhvr>
                                        <p:cTn id="54" dur="500"/>
                                        <p:tgtEl>
                                          <p:spTgt spid="29712"/>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dissolve">
                                      <p:cBhvr>
                                        <p:cTn id="5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animBg="1"/>
      <p:bldP spid="29700" grpId="0" animBg="1"/>
      <p:bldP spid="29701" grpId="0" animBg="1"/>
      <p:bldP spid="29704" grpId="0" animBg="1"/>
      <p:bldP spid="29709" grpId="0" animBg="1"/>
      <p:bldP spid="90" grpId="0" animBg="1"/>
      <p:bldP spid="29712" grpId="0" animBg="1"/>
      <p:bldP spid="93" grpId="0" animBg="1"/>
      <p:bldP spid="29699" grpId="0" animBg="1"/>
      <p:bldP spid="2969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Titel 1"/>
          <p:cNvSpPr txBox="1">
            <a:spLocks noGrp="1"/>
          </p:cNvSpPr>
          <p:nvPr>
            <p:ph type="title"/>
          </p:nvPr>
        </p:nvSpPr>
        <p:spPr>
          <a:xfrm>
            <a:off x="4119097" y="434432"/>
            <a:ext cx="3368458" cy="455111"/>
          </a:xfrm>
          <a:prstGeom prst="rect">
            <a:avLst/>
          </a:prstGeom>
        </p:spPr>
        <p:txBody>
          <a:bodyPr/>
          <a:lstStyle>
            <a:lvl1pPr>
              <a:defRPr sz="2000"/>
            </a:lvl1pPr>
          </a:lstStyle>
          <a:p>
            <a:r>
              <a:t>Voorbeeld aardrijkskunde:</a:t>
            </a:r>
          </a:p>
        </p:txBody>
      </p:sp>
      <p:sp>
        <p:nvSpPr>
          <p:cNvPr id="464" name="Tekstvak 5"/>
          <p:cNvSpPr txBox="1"/>
          <p:nvPr/>
        </p:nvSpPr>
        <p:spPr>
          <a:xfrm>
            <a:off x="571500" y="1349776"/>
            <a:ext cx="7100886" cy="403187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r>
              <a:rPr lang="nl-NL" sz="1600" dirty="0">
                <a:solidFill>
                  <a:srgbClr val="7030A0"/>
                </a:solidFill>
              </a:rPr>
              <a:t>klas 3 paragraaf over vulkanen</a:t>
            </a:r>
          </a:p>
          <a:p>
            <a:r>
              <a:rPr lang="nl-NL" sz="1600" dirty="0">
                <a:solidFill>
                  <a:srgbClr val="7030A0"/>
                </a:solidFill>
              </a:rPr>
              <a:t>Welke stof en welk niveau?</a:t>
            </a:r>
          </a:p>
          <a:p>
            <a:r>
              <a:rPr lang="nl-NL" sz="1600" b="1" i="1" dirty="0">
                <a:solidFill>
                  <a:srgbClr val="7030A0"/>
                </a:solidFill>
              </a:rPr>
              <a:t> </a:t>
            </a:r>
            <a:endParaRPr lang="nl-NL" sz="1600" dirty="0">
              <a:solidFill>
                <a:srgbClr val="7030A0"/>
              </a:solidFill>
            </a:endParaRPr>
          </a:p>
          <a:p>
            <a:r>
              <a:rPr lang="nl-NL" sz="1600" b="1" i="1" dirty="0">
                <a:solidFill>
                  <a:srgbClr val="7030A0"/>
                </a:solidFill>
              </a:rPr>
              <a:t>Einddoel:</a:t>
            </a:r>
            <a:br>
              <a:rPr lang="nl-NL" sz="1600" i="1" dirty="0">
                <a:solidFill>
                  <a:srgbClr val="7030A0"/>
                </a:solidFill>
              </a:rPr>
            </a:br>
            <a:r>
              <a:rPr lang="nl-NL" sz="1600" i="1" dirty="0">
                <a:solidFill>
                  <a:srgbClr val="7030A0"/>
                </a:solidFill>
              </a:rPr>
              <a:t>De leerling moet een vulkaan kunnen herkennen, beschrijven en verklaren</a:t>
            </a:r>
            <a:endParaRPr lang="nl-NL" sz="1600" dirty="0">
              <a:solidFill>
                <a:srgbClr val="7030A0"/>
              </a:solidFill>
            </a:endParaRPr>
          </a:p>
          <a:p>
            <a:r>
              <a:rPr lang="nl-NL" sz="1600" b="1" i="1" dirty="0">
                <a:solidFill>
                  <a:srgbClr val="7030A0"/>
                </a:solidFill>
              </a:rPr>
              <a:t> </a:t>
            </a:r>
            <a:endParaRPr lang="nl-NL" sz="1600" dirty="0">
              <a:solidFill>
                <a:srgbClr val="7030A0"/>
              </a:solidFill>
            </a:endParaRPr>
          </a:p>
          <a:p>
            <a:r>
              <a:rPr lang="nl-NL" sz="1600" b="1" i="1" dirty="0">
                <a:solidFill>
                  <a:srgbClr val="7030A0"/>
                </a:solidFill>
              </a:rPr>
              <a:t>Leerdoelen voor de leerling:</a:t>
            </a:r>
            <a:br>
              <a:rPr lang="nl-NL" sz="1600" b="1" i="1" dirty="0">
                <a:solidFill>
                  <a:srgbClr val="7030A0"/>
                </a:solidFill>
              </a:rPr>
            </a:br>
            <a:r>
              <a:rPr lang="nl-NL" sz="1600" i="1" dirty="0">
                <a:solidFill>
                  <a:srgbClr val="7030A0"/>
                </a:solidFill>
              </a:rPr>
              <a:t>1. Ik kan een vulkaan op afbeeldingen aanwijzen</a:t>
            </a:r>
            <a:br>
              <a:rPr lang="nl-NL" sz="1600" i="1" dirty="0">
                <a:solidFill>
                  <a:srgbClr val="7030A0"/>
                </a:solidFill>
              </a:rPr>
            </a:br>
            <a:r>
              <a:rPr lang="nl-NL" sz="1600" i="1" dirty="0">
                <a:solidFill>
                  <a:srgbClr val="7030A0"/>
                </a:solidFill>
              </a:rPr>
              <a:t>2. Ik kan een vulkaan beschrijven in tekst (met gebruikmaking van de bijbehorende begrippen) en een doorsnede van een vulkaan tekenen </a:t>
            </a:r>
            <a:endParaRPr lang="nl-NL" sz="1600" dirty="0">
              <a:solidFill>
                <a:srgbClr val="7030A0"/>
              </a:solidFill>
            </a:endParaRPr>
          </a:p>
          <a:p>
            <a:r>
              <a:rPr lang="nl-NL" sz="1600" i="1" dirty="0">
                <a:solidFill>
                  <a:srgbClr val="7030A0"/>
                </a:solidFill>
              </a:rPr>
              <a:t>3. Ik kan het ontstaan van een vulkaan beschrijven</a:t>
            </a:r>
            <a:endParaRPr lang="nl-NL" sz="1600" dirty="0">
              <a:solidFill>
                <a:srgbClr val="7030A0"/>
              </a:solidFill>
            </a:endParaRPr>
          </a:p>
          <a:p>
            <a:r>
              <a:rPr lang="nl-NL" sz="1600" b="1" i="1" dirty="0">
                <a:solidFill>
                  <a:srgbClr val="7030A0"/>
                </a:solidFill>
              </a:rPr>
              <a:t> </a:t>
            </a:r>
            <a:endParaRPr lang="nl-NL" sz="1600" dirty="0">
              <a:solidFill>
                <a:srgbClr val="7030A0"/>
              </a:solidFill>
            </a:endParaRPr>
          </a:p>
          <a:p>
            <a:r>
              <a:rPr lang="nl-NL" sz="1600" b="1" i="1" dirty="0">
                <a:solidFill>
                  <a:srgbClr val="7030A0"/>
                </a:solidFill>
              </a:rPr>
              <a:t>Begrippen:</a:t>
            </a:r>
            <a:br>
              <a:rPr lang="nl-NL" sz="1600" b="1" i="1" dirty="0">
                <a:solidFill>
                  <a:srgbClr val="7030A0"/>
                </a:solidFill>
              </a:rPr>
            </a:br>
            <a:r>
              <a:rPr lang="nl-NL" sz="1600" i="1" dirty="0">
                <a:solidFill>
                  <a:srgbClr val="7030A0"/>
                </a:solidFill>
              </a:rPr>
              <a:t>- vulkaan				- lava</a:t>
            </a:r>
            <a:br>
              <a:rPr lang="nl-NL" sz="1600" i="1" dirty="0">
                <a:solidFill>
                  <a:srgbClr val="7030A0"/>
                </a:solidFill>
              </a:rPr>
            </a:br>
            <a:r>
              <a:rPr lang="nl-NL" sz="1600" i="1" dirty="0">
                <a:solidFill>
                  <a:srgbClr val="7030A0"/>
                </a:solidFill>
              </a:rPr>
              <a:t>- magma				- kraterpijp</a:t>
            </a:r>
            <a:br>
              <a:rPr lang="nl-NL" sz="1600" i="1" dirty="0">
                <a:solidFill>
                  <a:srgbClr val="7030A0"/>
                </a:solidFill>
              </a:rPr>
            </a:br>
            <a:r>
              <a:rPr lang="nl-NL" sz="1600" i="1" dirty="0">
                <a:solidFill>
                  <a:srgbClr val="7030A0"/>
                </a:solidFill>
              </a:rPr>
              <a:t>- vulkaanuitbarsting		- </a:t>
            </a:r>
            <a:r>
              <a:rPr lang="nl-NL" sz="1600" i="1" dirty="0" err="1">
                <a:solidFill>
                  <a:srgbClr val="7030A0"/>
                </a:solidFill>
              </a:rPr>
              <a:t>tekton</a:t>
            </a:r>
            <a:endParaRPr sz="1600" dirty="0"/>
          </a:p>
        </p:txBody>
      </p:sp>
      <p:sp>
        <p:nvSpPr>
          <p:cNvPr id="465" name="Tekstvak 6"/>
          <p:cNvSpPr txBox="1"/>
          <p:nvPr/>
        </p:nvSpPr>
        <p:spPr>
          <a:xfrm>
            <a:off x="7266495" y="179108"/>
            <a:ext cx="2247223" cy="81035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4800" b="1">
                <a:solidFill>
                  <a:srgbClr val="008D36"/>
                </a:solidFill>
              </a:defRPr>
            </a:lvl1pPr>
          </a:lstStyle>
          <a:p>
            <a:r>
              <a:rPr dirty="0"/>
              <a:t>WAT?</a:t>
            </a:r>
          </a:p>
        </p:txBody>
      </p:sp>
      <p:sp>
        <p:nvSpPr>
          <p:cNvPr id="5" name="Toelichting met afgeronde rechthoek 7">
            <a:extLst>
              <a:ext uri="{FF2B5EF4-FFF2-40B4-BE49-F238E27FC236}">
                <a16:creationId xmlns:a16="http://schemas.microsoft.com/office/drawing/2014/main" id="{468901B7-2675-4242-9816-2ED9C8631884}"/>
              </a:ext>
            </a:extLst>
          </p:cNvPr>
          <p:cNvSpPr/>
          <p:nvPr/>
        </p:nvSpPr>
        <p:spPr>
          <a:xfrm>
            <a:off x="4774755" y="4862042"/>
            <a:ext cx="2491740" cy="971550"/>
          </a:xfrm>
          <a:prstGeom prst="wedgeRoundRectCallout">
            <a:avLst>
              <a:gd name="adj1" fmla="val -72209"/>
              <a:gd name="adj2" fmla="val -5632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Benoem concreet toetsbare doelen</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36028-224A-46EA-BED9-C4EFC4D3955A}"/>
              </a:ext>
            </a:extLst>
          </p:cNvPr>
          <p:cNvSpPr>
            <a:spLocks noGrp="1"/>
          </p:cNvSpPr>
          <p:nvPr>
            <p:ph type="title"/>
          </p:nvPr>
        </p:nvSpPr>
        <p:spPr/>
        <p:txBody>
          <a:bodyPr/>
          <a:lstStyle/>
          <a:p>
            <a:endParaRPr lang="nl-NL"/>
          </a:p>
        </p:txBody>
      </p:sp>
      <p:pic>
        <p:nvPicPr>
          <p:cNvPr id="3" name="Afbeelding 2">
            <a:extLst>
              <a:ext uri="{FF2B5EF4-FFF2-40B4-BE49-F238E27FC236}">
                <a16:creationId xmlns:a16="http://schemas.microsoft.com/office/drawing/2014/main" id="{2931FEB9-66AC-4048-AF45-7B16BB61024A}"/>
              </a:ext>
            </a:extLst>
          </p:cNvPr>
          <p:cNvPicPr>
            <a:picLocks noChangeAspect="1"/>
          </p:cNvPicPr>
          <p:nvPr/>
        </p:nvPicPr>
        <p:blipFill>
          <a:blip r:embed="rId3"/>
          <a:stretch>
            <a:fillRect/>
          </a:stretch>
        </p:blipFill>
        <p:spPr>
          <a:xfrm>
            <a:off x="0" y="224574"/>
            <a:ext cx="7086600" cy="1695450"/>
          </a:xfrm>
          <a:prstGeom prst="rect">
            <a:avLst/>
          </a:prstGeom>
        </p:spPr>
      </p:pic>
      <p:pic>
        <p:nvPicPr>
          <p:cNvPr id="4" name="Afbeelding 3">
            <a:extLst>
              <a:ext uri="{FF2B5EF4-FFF2-40B4-BE49-F238E27FC236}">
                <a16:creationId xmlns:a16="http://schemas.microsoft.com/office/drawing/2014/main" id="{D28B8D09-6787-4E77-A302-EE58D1DC6B41}"/>
              </a:ext>
            </a:extLst>
          </p:cNvPr>
          <p:cNvPicPr>
            <a:picLocks noChangeAspect="1"/>
          </p:cNvPicPr>
          <p:nvPr/>
        </p:nvPicPr>
        <p:blipFill>
          <a:blip r:embed="rId4"/>
          <a:stretch>
            <a:fillRect/>
          </a:stretch>
        </p:blipFill>
        <p:spPr>
          <a:xfrm>
            <a:off x="221831" y="2316636"/>
            <a:ext cx="8614302" cy="2085682"/>
          </a:xfrm>
          <a:prstGeom prst="rect">
            <a:avLst/>
          </a:prstGeom>
        </p:spPr>
      </p:pic>
      <p:sp>
        <p:nvSpPr>
          <p:cNvPr id="5" name="Ovaal 4">
            <a:extLst>
              <a:ext uri="{FF2B5EF4-FFF2-40B4-BE49-F238E27FC236}">
                <a16:creationId xmlns:a16="http://schemas.microsoft.com/office/drawing/2014/main" id="{1FF882FE-8FA0-42A1-9E74-469F7FC55BCD}"/>
              </a:ext>
            </a:extLst>
          </p:cNvPr>
          <p:cNvSpPr/>
          <p:nvPr/>
        </p:nvSpPr>
        <p:spPr>
          <a:xfrm>
            <a:off x="5838409" y="2202906"/>
            <a:ext cx="2997724" cy="1008668"/>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mn-lt"/>
              <a:ea typeface="+mn-ea"/>
              <a:cs typeface="+mn-cs"/>
              <a:sym typeface="Helvetica Neue"/>
            </a:endParaRPr>
          </a:p>
        </p:txBody>
      </p:sp>
      <p:pic>
        <p:nvPicPr>
          <p:cNvPr id="6" name="Afbeelding 5">
            <a:extLst>
              <a:ext uri="{FF2B5EF4-FFF2-40B4-BE49-F238E27FC236}">
                <a16:creationId xmlns:a16="http://schemas.microsoft.com/office/drawing/2014/main" id="{59A862F4-96F4-4BB3-9482-122A06B90311}"/>
              </a:ext>
            </a:extLst>
          </p:cNvPr>
          <p:cNvPicPr>
            <a:picLocks noChangeAspect="1"/>
          </p:cNvPicPr>
          <p:nvPr/>
        </p:nvPicPr>
        <p:blipFill>
          <a:blip r:embed="rId5"/>
          <a:stretch>
            <a:fillRect/>
          </a:stretch>
        </p:blipFill>
        <p:spPr>
          <a:xfrm>
            <a:off x="5919787" y="5687778"/>
            <a:ext cx="2333625" cy="723900"/>
          </a:xfrm>
          <a:prstGeom prst="rect">
            <a:avLst/>
          </a:prstGeom>
        </p:spPr>
      </p:pic>
      <p:sp>
        <p:nvSpPr>
          <p:cNvPr id="7" name="Tekstvak 6">
            <a:extLst>
              <a:ext uri="{FF2B5EF4-FFF2-40B4-BE49-F238E27FC236}">
                <a16:creationId xmlns:a16="http://schemas.microsoft.com/office/drawing/2014/main" id="{968430B9-34BE-4E57-A3B0-BD229A6968F3}"/>
              </a:ext>
            </a:extLst>
          </p:cNvPr>
          <p:cNvSpPr txBox="1"/>
          <p:nvPr/>
        </p:nvSpPr>
        <p:spPr>
          <a:xfrm>
            <a:off x="221831" y="4798930"/>
            <a:ext cx="5198581"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nl-NL" sz="1800" b="0" i="0" u="none" strike="noStrike" cap="none" spc="0" normalizeH="0" baseline="0" dirty="0">
                <a:ln>
                  <a:noFill/>
                </a:ln>
                <a:solidFill>
                  <a:srgbClr val="000000"/>
                </a:solidFill>
                <a:effectLst/>
                <a:uFillTx/>
                <a:latin typeface="+mn-lt"/>
                <a:ea typeface="+mn-ea"/>
                <a:cs typeface="+mn-cs"/>
                <a:sym typeface="Helvetica Neue"/>
              </a:rPr>
              <a:t>Kerndoelen: uitgewerkt tot leerdoelenkaarten</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nl-NL" dirty="0"/>
              <a:t>Eindtermen: </a:t>
            </a:r>
            <a:r>
              <a:rPr kumimoji="0" lang="nl-NL" sz="1800" b="0" i="0" u="none" strike="noStrike" cap="none" spc="0" normalizeH="0" baseline="0" dirty="0">
                <a:ln>
                  <a:noFill/>
                </a:ln>
                <a:solidFill>
                  <a:srgbClr val="000000"/>
                </a:solidFill>
                <a:effectLst/>
                <a:uFillTx/>
                <a:latin typeface="+mn-lt"/>
                <a:ea typeface="+mn-ea"/>
                <a:cs typeface="+mn-cs"/>
                <a:sym typeface="Helvetica Neue"/>
              </a:rPr>
              <a:t>syllabi en handreikingen SLO</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nl-NL" dirty="0"/>
              <a:t>ERK</a:t>
            </a:r>
            <a:endParaRPr kumimoji="0" lang="nl-NL" sz="1800" b="0" i="0" u="none" strike="noStrike" cap="none" spc="0" normalizeH="0" baseline="0" dirty="0">
              <a:ln>
                <a:noFill/>
              </a:ln>
              <a:solidFill>
                <a:srgbClr val="000000"/>
              </a:solidFill>
              <a:effectLst/>
              <a:uFillTx/>
              <a:latin typeface="+mn-lt"/>
              <a:ea typeface="+mn-ea"/>
              <a:cs typeface="+mn-cs"/>
              <a:sym typeface="Helvetica Neue"/>
            </a:endParaRPr>
          </a:p>
        </p:txBody>
      </p:sp>
      <p:pic>
        <p:nvPicPr>
          <p:cNvPr id="8" name="Afbeelding 7">
            <a:extLst>
              <a:ext uri="{FF2B5EF4-FFF2-40B4-BE49-F238E27FC236}">
                <a16:creationId xmlns:a16="http://schemas.microsoft.com/office/drawing/2014/main" id="{0A9DC4FE-1577-49B8-99F9-1053AB38D00C}"/>
              </a:ext>
            </a:extLst>
          </p:cNvPr>
          <p:cNvPicPr>
            <a:picLocks noChangeAspect="1"/>
          </p:cNvPicPr>
          <p:nvPr/>
        </p:nvPicPr>
        <p:blipFill>
          <a:blip r:embed="rId6"/>
          <a:stretch>
            <a:fillRect/>
          </a:stretch>
        </p:blipFill>
        <p:spPr>
          <a:xfrm>
            <a:off x="3622827" y="5496188"/>
            <a:ext cx="2006583" cy="1107080"/>
          </a:xfrm>
          <a:prstGeom prst="rect">
            <a:avLst/>
          </a:prstGeom>
        </p:spPr>
      </p:pic>
      <p:pic>
        <p:nvPicPr>
          <p:cNvPr id="9" name="Afbeelding 8">
            <a:extLst>
              <a:ext uri="{FF2B5EF4-FFF2-40B4-BE49-F238E27FC236}">
                <a16:creationId xmlns:a16="http://schemas.microsoft.com/office/drawing/2014/main" id="{77F44178-D84E-4AA8-9396-5544989FC3E9}"/>
              </a:ext>
            </a:extLst>
          </p:cNvPr>
          <p:cNvPicPr>
            <a:picLocks noChangeAspect="1"/>
          </p:cNvPicPr>
          <p:nvPr/>
        </p:nvPicPr>
        <p:blipFill>
          <a:blip r:embed="rId7"/>
          <a:stretch>
            <a:fillRect/>
          </a:stretch>
        </p:blipFill>
        <p:spPr>
          <a:xfrm>
            <a:off x="5838409" y="4868408"/>
            <a:ext cx="2664322" cy="853848"/>
          </a:xfrm>
          <a:prstGeom prst="rect">
            <a:avLst/>
          </a:prstGeom>
        </p:spPr>
      </p:pic>
    </p:spTree>
    <p:extLst>
      <p:ext uri="{BB962C8B-B14F-4D97-AF65-F5344CB8AC3E}">
        <p14:creationId xmlns:p14="http://schemas.microsoft.com/office/powerpoint/2010/main" val="30943143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4" name="Voorbeeld uitwerking"/>
          <p:cNvSpPr txBox="1">
            <a:spLocks noGrp="1"/>
          </p:cNvSpPr>
          <p:nvPr>
            <p:ph type="title"/>
          </p:nvPr>
        </p:nvSpPr>
        <p:spPr>
          <a:xfrm>
            <a:off x="1183105" y="412206"/>
            <a:ext cx="7082590" cy="1342944"/>
          </a:xfrm>
          <a:prstGeom prst="rect">
            <a:avLst/>
          </a:prstGeom>
        </p:spPr>
        <p:txBody>
          <a:bodyPr/>
          <a:lstStyle/>
          <a:p>
            <a:r>
              <a:t>Voorbeeld uitwerking</a:t>
            </a:r>
          </a:p>
        </p:txBody>
      </p:sp>
      <p:pic>
        <p:nvPicPr>
          <p:cNvPr id="475" name="pasted-image.pdf" descr="pasted-image.pdf"/>
          <p:cNvPicPr>
            <a:picLocks noChangeAspect="1"/>
          </p:cNvPicPr>
          <p:nvPr/>
        </p:nvPicPr>
        <p:blipFill>
          <a:blip r:embed="rId3">
            <a:extLst/>
          </a:blip>
          <a:stretch>
            <a:fillRect/>
          </a:stretch>
        </p:blipFill>
        <p:spPr>
          <a:xfrm>
            <a:off x="234950" y="1525786"/>
            <a:ext cx="7669439" cy="6251798"/>
          </a:xfrm>
          <a:prstGeom prst="rect">
            <a:avLst/>
          </a:prstGeom>
          <a:ln w="12700">
            <a:miter lim="400000"/>
          </a:ln>
        </p:spPr>
      </p:pic>
      <p:sp>
        <p:nvSpPr>
          <p:cNvPr id="476" name="Rechthoek 2"/>
          <p:cNvSpPr/>
          <p:nvPr/>
        </p:nvSpPr>
        <p:spPr>
          <a:xfrm>
            <a:off x="410402" y="1806835"/>
            <a:ext cx="7631339" cy="2227786"/>
          </a:xfrm>
          <a:prstGeom prst="rect">
            <a:avLst/>
          </a:prstGeom>
          <a:ln w="38100">
            <a:solidFill>
              <a:srgbClr val="FF0000"/>
            </a:solidFill>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Rectangle 6"/>
          <p:cNvSpPr txBox="1">
            <a:spLocks noGrp="1"/>
          </p:cNvSpPr>
          <p:nvPr>
            <p:ph type="body" sz="half" idx="1"/>
          </p:nvPr>
        </p:nvSpPr>
        <p:spPr>
          <a:xfrm>
            <a:off x="650627" y="2323689"/>
            <a:ext cx="6851651" cy="3315554"/>
          </a:xfrm>
          <a:prstGeom prst="rect">
            <a:avLst/>
          </a:prstGeom>
        </p:spPr>
        <p:txBody>
          <a:bodyPr/>
          <a:lstStyle/>
          <a:p>
            <a:pPr>
              <a:defRPr sz="2400">
                <a:solidFill>
                  <a:srgbClr val="00B050"/>
                </a:solidFill>
                <a:latin typeface="Arial"/>
                <a:ea typeface="Arial"/>
                <a:cs typeface="Arial"/>
                <a:sym typeface="Arial"/>
              </a:defRPr>
            </a:pPr>
            <a:r>
              <a:t>Beter inzicht in inhoud en doelen van je (vak)programma</a:t>
            </a:r>
          </a:p>
          <a:p>
            <a:pPr>
              <a:defRPr sz="2400">
                <a:solidFill>
                  <a:srgbClr val="00B050"/>
                </a:solidFill>
                <a:latin typeface="Arial"/>
                <a:ea typeface="Arial"/>
                <a:cs typeface="Arial"/>
                <a:sym typeface="Arial"/>
              </a:defRPr>
            </a:pPr>
            <a:r>
              <a:t>Meer invloed op vorm en inhoud van je eigen onderwijs</a:t>
            </a:r>
          </a:p>
          <a:p>
            <a:pPr>
              <a:defRPr sz="2400">
                <a:solidFill>
                  <a:srgbClr val="00B050"/>
                </a:solidFill>
                <a:latin typeface="Arial"/>
                <a:ea typeface="Arial"/>
                <a:cs typeface="Arial"/>
                <a:sym typeface="Arial"/>
              </a:defRPr>
            </a:pPr>
            <a:r>
              <a:t>Differentiëren wordt eenvoudiger</a:t>
            </a:r>
          </a:p>
          <a:p>
            <a:pPr>
              <a:defRPr sz="2400">
                <a:solidFill>
                  <a:srgbClr val="00B050"/>
                </a:solidFill>
                <a:latin typeface="Arial"/>
                <a:ea typeface="Arial"/>
                <a:cs typeface="Arial"/>
                <a:sym typeface="Arial"/>
              </a:defRPr>
            </a:pPr>
            <a:r>
              <a:t>Meer vrijheid voor de individuele docent</a:t>
            </a:r>
          </a:p>
        </p:txBody>
      </p:sp>
      <p:sp>
        <p:nvSpPr>
          <p:cNvPr id="388" name="Rectangle 6"/>
          <p:cNvSpPr txBox="1"/>
          <p:nvPr/>
        </p:nvSpPr>
        <p:spPr>
          <a:xfrm>
            <a:off x="749300" y="1461457"/>
            <a:ext cx="6654304" cy="81302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spcBef>
                <a:spcPts val="600"/>
              </a:spcBef>
              <a:buFont typeface="Arial"/>
              <a:defRPr sz="3200" b="1">
                <a:solidFill>
                  <a:srgbClr val="008D36"/>
                </a:solidFill>
                <a:latin typeface="Arial"/>
                <a:ea typeface="Arial"/>
                <a:cs typeface="Arial"/>
                <a:sym typeface="Arial"/>
              </a:defRPr>
            </a:lvl1pPr>
          </a:lstStyle>
          <a:p>
            <a:r>
              <a:t>Waarom zou je het willen?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88"/>
                                        </p:tgtEl>
                                        <p:attrNameLst>
                                          <p:attrName>style.visibility</p:attrName>
                                        </p:attrNameLst>
                                      </p:cBhvr>
                                      <p:to>
                                        <p:strVal val="visible"/>
                                      </p:to>
                                    </p:set>
                                    <p:animEffect transition="in" filter="dissolve">
                                      <p:cBhvr>
                                        <p:cTn id="7" dur="5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387">
                                            <p:bg/>
                                          </p:spTgt>
                                        </p:tgtEl>
                                        <p:attrNameLst>
                                          <p:attrName>style.visibility</p:attrName>
                                        </p:attrNameLst>
                                      </p:cBhvr>
                                      <p:to>
                                        <p:strVal val="visible"/>
                                      </p:to>
                                    </p:set>
                                    <p:animEffect transition="in" filter="dissolve">
                                      <p:cBhvr>
                                        <p:cTn id="12" dur="500"/>
                                        <p:tgtEl>
                                          <p:spTgt spid="387">
                                            <p:bg/>
                                          </p:spTgt>
                                        </p:tgtEl>
                                      </p:cBhvr>
                                    </p:animEffect>
                                  </p:childTnLst>
                                </p:cTn>
                              </p:par>
                              <p:par>
                                <p:cTn id="13" presetID="9" presetClass="entr" presetSubtype="0" fill="hold" grpId="2" nodeType="withEffect">
                                  <p:stCondLst>
                                    <p:cond delay="0"/>
                                  </p:stCondLst>
                                  <p:iterate>
                                    <p:tmAbs val="0"/>
                                  </p:iterate>
                                  <p:childTnLst>
                                    <p:set>
                                      <p:cBhvr>
                                        <p:cTn id="14" fill="hold"/>
                                        <p:tgtEl>
                                          <p:spTgt spid="387">
                                            <p:txEl>
                                              <p:pRg st="0" end="0"/>
                                            </p:txEl>
                                          </p:spTgt>
                                        </p:tgtEl>
                                        <p:attrNameLst>
                                          <p:attrName>style.visibility</p:attrName>
                                        </p:attrNameLst>
                                      </p:cBhvr>
                                      <p:to>
                                        <p:strVal val="visible"/>
                                      </p:to>
                                    </p:set>
                                    <p:animEffect transition="in" filter="dissolve">
                                      <p:cBhvr>
                                        <p:cTn id="15" dur="500"/>
                                        <p:tgtEl>
                                          <p:spTgt spid="387">
                                            <p:txEl>
                                              <p:pRg st="0" end="0"/>
                                            </p:txEl>
                                          </p:spTgt>
                                        </p:tgtEl>
                                      </p:cBhvr>
                                    </p:animEffect>
                                  </p:childTnLst>
                                </p:cTn>
                              </p:par>
                              <p:par>
                                <p:cTn id="16" presetID="9" presetClass="entr" fill="hold" grpId="2" nodeType="withEffect">
                                  <p:stCondLst>
                                    <p:cond delay="0"/>
                                  </p:stCondLst>
                                  <p:iterate>
                                    <p:tmAbs val="0"/>
                                  </p:iterate>
                                  <p:childTnLst>
                                    <p:set>
                                      <p:cBhvr>
                                        <p:cTn id="17" fill="hold"/>
                                        <p:tgtEl>
                                          <p:spTgt spid="387">
                                            <p:txEl>
                                              <p:pRg st="1" end="1"/>
                                            </p:txEl>
                                          </p:spTgt>
                                        </p:tgtEl>
                                        <p:attrNameLst>
                                          <p:attrName>style.visibility</p:attrName>
                                        </p:attrNameLst>
                                      </p:cBhvr>
                                      <p:to>
                                        <p:strVal val="visible"/>
                                      </p:to>
                                    </p:set>
                                    <p:animEffect transition="in" filter="dissolve">
                                      <p:cBhvr>
                                        <p:cTn id="18" dur="500"/>
                                        <p:tgtEl>
                                          <p:spTgt spid="387">
                                            <p:txEl>
                                              <p:pRg st="1" end="1"/>
                                            </p:txEl>
                                          </p:spTgt>
                                        </p:tgtEl>
                                      </p:cBhvr>
                                    </p:animEffect>
                                  </p:childTnLst>
                                </p:cTn>
                              </p:par>
                              <p:par>
                                <p:cTn id="19" presetID="9" presetClass="entr" fill="hold" grpId="2" nodeType="withEffect">
                                  <p:stCondLst>
                                    <p:cond delay="0"/>
                                  </p:stCondLst>
                                  <p:iterate>
                                    <p:tmAbs val="0"/>
                                  </p:iterate>
                                  <p:childTnLst>
                                    <p:set>
                                      <p:cBhvr>
                                        <p:cTn id="20" fill="hold"/>
                                        <p:tgtEl>
                                          <p:spTgt spid="387">
                                            <p:txEl>
                                              <p:pRg st="2" end="2"/>
                                            </p:txEl>
                                          </p:spTgt>
                                        </p:tgtEl>
                                        <p:attrNameLst>
                                          <p:attrName>style.visibility</p:attrName>
                                        </p:attrNameLst>
                                      </p:cBhvr>
                                      <p:to>
                                        <p:strVal val="visible"/>
                                      </p:to>
                                    </p:set>
                                    <p:animEffect transition="in" filter="dissolve">
                                      <p:cBhvr>
                                        <p:cTn id="21" dur="500"/>
                                        <p:tgtEl>
                                          <p:spTgt spid="387">
                                            <p:txEl>
                                              <p:pRg st="2" end="2"/>
                                            </p:txEl>
                                          </p:spTgt>
                                        </p:tgtEl>
                                      </p:cBhvr>
                                    </p:animEffect>
                                  </p:childTnLst>
                                </p:cTn>
                              </p:par>
                              <p:par>
                                <p:cTn id="22" presetID="9" presetClass="entr" fill="hold" grpId="2" nodeType="withEffect">
                                  <p:stCondLst>
                                    <p:cond delay="0"/>
                                  </p:stCondLst>
                                  <p:iterate>
                                    <p:tmAbs val="0"/>
                                  </p:iterate>
                                  <p:childTnLst>
                                    <p:set>
                                      <p:cBhvr>
                                        <p:cTn id="23" fill="hold"/>
                                        <p:tgtEl>
                                          <p:spTgt spid="387">
                                            <p:txEl>
                                              <p:pRg st="3" end="3"/>
                                            </p:txEl>
                                          </p:spTgt>
                                        </p:tgtEl>
                                        <p:attrNameLst>
                                          <p:attrName>style.visibility</p:attrName>
                                        </p:attrNameLst>
                                      </p:cBhvr>
                                      <p:to>
                                        <p:strVal val="visible"/>
                                      </p:to>
                                    </p:set>
                                    <p:animEffect transition="in" filter="dissolve">
                                      <p:cBhvr>
                                        <p:cTn id="24" dur="500"/>
                                        <p:tgtEl>
                                          <p:spTgt spid="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2" uiExpand="1" build="p" animBg="1" advAuto="0"/>
      <p:bldP spid="388"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Rectangle 6"/>
          <p:cNvSpPr txBox="1">
            <a:spLocks noGrp="1"/>
          </p:cNvSpPr>
          <p:nvPr>
            <p:ph type="body" idx="1"/>
          </p:nvPr>
        </p:nvSpPr>
        <p:spPr>
          <a:xfrm>
            <a:off x="650625" y="2121617"/>
            <a:ext cx="7439426" cy="4281496"/>
          </a:xfrm>
          <a:prstGeom prst="rect">
            <a:avLst/>
          </a:prstGeom>
        </p:spPr>
        <p:txBody>
          <a:bodyPr/>
          <a:lstStyle/>
          <a:p>
            <a:pPr>
              <a:buSzTx/>
              <a:buNone/>
              <a:defRPr>
                <a:latin typeface="Arial"/>
                <a:ea typeface="Arial"/>
                <a:cs typeface="Arial"/>
                <a:sym typeface="Arial"/>
              </a:defRPr>
            </a:pPr>
            <a:r>
              <a:t>Na de vraag:</a:t>
            </a:r>
            <a:endParaRPr>
              <a:solidFill>
                <a:srgbClr val="70001F"/>
              </a:solidFill>
            </a:endParaRPr>
          </a:p>
          <a:p>
            <a:pPr marL="0" indent="0">
              <a:buSzTx/>
              <a:buNone/>
              <a:defRPr sz="4800" b="1">
                <a:solidFill>
                  <a:srgbClr val="008D36"/>
                </a:solidFill>
                <a:latin typeface="Arial"/>
                <a:ea typeface="Arial"/>
                <a:cs typeface="Arial"/>
                <a:sym typeface="Arial"/>
              </a:defRPr>
            </a:pPr>
            <a:r>
              <a:t>WAT</a:t>
            </a:r>
            <a:r>
              <a:rPr sz="2800" b="0"/>
              <a:t> wil ik dat de leerlingen leren?</a:t>
            </a:r>
          </a:p>
          <a:p>
            <a:pPr marL="0" indent="0">
              <a:buSzTx/>
              <a:buNone/>
              <a:defRPr>
                <a:solidFill>
                  <a:srgbClr val="CC3300"/>
                </a:solidFill>
                <a:latin typeface="Arial"/>
                <a:ea typeface="Arial"/>
                <a:cs typeface="Arial"/>
                <a:sym typeface="Arial"/>
              </a:defRPr>
            </a:pPr>
            <a:endParaRPr sz="2800" b="0"/>
          </a:p>
          <a:p>
            <a:pPr marL="0" indent="0">
              <a:buSzTx/>
              <a:buNone/>
              <a:defRPr>
                <a:latin typeface="Arial"/>
                <a:ea typeface="Arial"/>
                <a:cs typeface="Arial"/>
                <a:sym typeface="Arial"/>
              </a:defRPr>
            </a:pPr>
            <a:r>
              <a:t>Komt de vraag:</a:t>
            </a:r>
          </a:p>
          <a:p>
            <a:pPr marL="0" indent="0">
              <a:buSzTx/>
              <a:buNone/>
              <a:defRPr sz="4800" b="1">
                <a:solidFill>
                  <a:srgbClr val="008D36"/>
                </a:solidFill>
                <a:latin typeface="Arial"/>
                <a:ea typeface="Arial"/>
                <a:cs typeface="Arial"/>
                <a:sym typeface="Arial"/>
              </a:defRPr>
            </a:pPr>
            <a:r>
              <a:t>HOE</a:t>
            </a:r>
            <a:r>
              <a:rPr sz="2800" b="0"/>
              <a:t> wil ik dat de leerlingen leren?</a:t>
            </a:r>
          </a:p>
        </p:txBody>
      </p:sp>
    </p:spTree>
    <p:extLst>
      <p:ext uri="{BB962C8B-B14F-4D97-AF65-F5344CB8AC3E}">
        <p14:creationId xmlns:p14="http://schemas.microsoft.com/office/powerpoint/2010/main" val="17616770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478">
                                            <p:txEl>
                                              <p:pRg st="3" end="3"/>
                                            </p:txEl>
                                          </p:spTgt>
                                        </p:tgtEl>
                                        <p:attrNameLst>
                                          <p:attrName>style.visibility</p:attrName>
                                        </p:attrNameLst>
                                      </p:cBhvr>
                                      <p:to>
                                        <p:strVal val="visible"/>
                                      </p:to>
                                    </p:set>
                                    <p:animEffect transition="in" filter="dissolve">
                                      <p:cBhvr>
                                        <p:cTn id="7" dur="500"/>
                                        <p:tgtEl>
                                          <p:spTgt spid="478">
                                            <p:txEl>
                                              <p:pRg st="3" end="3"/>
                                            </p:txEl>
                                          </p:spTgt>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478">
                                            <p:txEl>
                                              <p:pRg st="4" end="4"/>
                                            </p:txEl>
                                          </p:spTgt>
                                        </p:tgtEl>
                                        <p:attrNameLst>
                                          <p:attrName>style.visibility</p:attrName>
                                        </p:attrNameLst>
                                      </p:cBhvr>
                                      <p:to>
                                        <p:strVal val="visible"/>
                                      </p:to>
                                    </p:set>
                                    <p:animEffect transition="in" filter="dissolve">
                                      <p:cBhvr>
                                        <p:cTn id="11" dur="500"/>
                                        <p:tgtEl>
                                          <p:spTgt spid="4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0"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Titel 1"/>
          <p:cNvSpPr txBox="1">
            <a:spLocks noGrp="1"/>
          </p:cNvSpPr>
          <p:nvPr>
            <p:ph type="title"/>
          </p:nvPr>
        </p:nvSpPr>
        <p:spPr>
          <a:xfrm>
            <a:off x="3008350" y="373957"/>
            <a:ext cx="6022900" cy="604518"/>
          </a:xfrm>
          <a:prstGeom prst="rect">
            <a:avLst/>
          </a:prstGeom>
        </p:spPr>
        <p:txBody>
          <a:bodyPr>
            <a:normAutofit fontScale="90000"/>
          </a:bodyPr>
          <a:lstStyle/>
          <a:p>
            <a:pPr defTabSz="347472">
              <a:defRPr sz="2128" b="1">
                <a:solidFill>
                  <a:srgbClr val="008D36"/>
                </a:solidFill>
                <a:latin typeface="Arial"/>
                <a:ea typeface="Arial"/>
                <a:cs typeface="Arial"/>
                <a:sym typeface="Arial"/>
              </a:defRPr>
            </a:pPr>
            <a:r>
              <a:t>HOE</a:t>
            </a:r>
            <a:r>
              <a:rPr b="0"/>
              <a:t> wil ik dat de leerlingen leren?</a:t>
            </a:r>
            <a:br>
              <a:rPr b="0"/>
            </a:br>
            <a:r>
              <a:rPr sz="1368" b="0"/>
              <a:t>Randvoorwaarden:</a:t>
            </a:r>
          </a:p>
        </p:txBody>
      </p:sp>
      <p:sp>
        <p:nvSpPr>
          <p:cNvPr id="481" name="Tijdelijke aanduiding voor inhoud 2"/>
          <p:cNvSpPr txBox="1">
            <a:spLocks noGrp="1"/>
          </p:cNvSpPr>
          <p:nvPr>
            <p:ph type="body" idx="1"/>
          </p:nvPr>
        </p:nvSpPr>
        <p:spPr>
          <a:xfrm>
            <a:off x="452437" y="1333982"/>
            <a:ext cx="7096126" cy="4792183"/>
          </a:xfrm>
          <a:prstGeom prst="rect">
            <a:avLst/>
          </a:prstGeom>
        </p:spPr>
        <p:txBody>
          <a:bodyPr>
            <a:noAutofit/>
          </a:bodyPr>
          <a:lstStyle/>
          <a:p>
            <a:pPr marL="0" indent="0">
              <a:lnSpc>
                <a:spcPct val="90000"/>
              </a:lnSpc>
              <a:buSzTx/>
              <a:buNone/>
              <a:defRPr sz="1400"/>
            </a:pPr>
            <a:r>
              <a:rPr sz="1600" dirty="0">
                <a:latin typeface="Arial" panose="020B0604020202020204" pitchFamily="34" charset="0"/>
                <a:cs typeface="Arial" panose="020B0604020202020204" pitchFamily="34" charset="0"/>
              </a:rPr>
              <a:t>- </a:t>
            </a:r>
            <a:r>
              <a:rPr sz="1600" b="1" i="1" dirty="0" err="1">
                <a:latin typeface="Arial" panose="020B0604020202020204" pitchFamily="34" charset="0"/>
                <a:cs typeface="Arial" panose="020B0604020202020204" pitchFamily="34" charset="0"/>
              </a:rPr>
              <a:t>Tijd</a:t>
            </a:r>
            <a:r>
              <a:rPr sz="1600" i="1"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t>
            </a:r>
            <a:r>
              <a:rPr sz="1600" dirty="0" err="1">
                <a:latin typeface="Arial" panose="020B0604020202020204" pitchFamily="34" charset="0"/>
                <a:cs typeface="Arial" panose="020B0604020202020204" pitchFamily="34" charset="0"/>
              </a:rPr>
              <a:t>hoeveel</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tijd</a:t>
            </a:r>
            <a:r>
              <a:rPr sz="1600" dirty="0">
                <a:latin typeface="Arial" panose="020B0604020202020204" pitchFamily="34" charset="0"/>
                <a:cs typeface="Arial" panose="020B0604020202020204" pitchFamily="34" charset="0"/>
              </a:rPr>
              <a:t> is </a:t>
            </a:r>
            <a:r>
              <a:rPr sz="1600" dirty="0" err="1">
                <a:latin typeface="Arial" panose="020B0604020202020204" pitchFamily="34" charset="0"/>
                <a:cs typeface="Arial" panose="020B0604020202020204" pitchFamily="34" charset="0"/>
              </a:rPr>
              <a:t>er</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beschikbaar</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voor</a:t>
            </a:r>
            <a:r>
              <a:rPr sz="1600" dirty="0">
                <a:latin typeface="Arial" panose="020B0604020202020204" pitchFamily="34" charset="0"/>
                <a:cs typeface="Arial" panose="020B0604020202020204" pitchFamily="34" charset="0"/>
              </a:rPr>
              <a:t> het </a:t>
            </a:r>
            <a:r>
              <a:rPr sz="1600" dirty="0" err="1">
                <a:latin typeface="Arial" panose="020B0604020202020204" pitchFamily="34" charset="0"/>
                <a:cs typeface="Arial" panose="020B0604020202020204" pitchFamily="34" charset="0"/>
              </a:rPr>
              <a:t>leren</a:t>
            </a:r>
            <a:r>
              <a:rPr sz="1600" dirty="0">
                <a:latin typeface="Arial" panose="020B0604020202020204" pitchFamily="34" charset="0"/>
                <a:cs typeface="Arial" panose="020B0604020202020204" pitchFamily="34" charset="0"/>
              </a:rPr>
              <a:t> van </a:t>
            </a:r>
            <a:r>
              <a:rPr sz="1600" dirty="0" err="1">
                <a:latin typeface="Arial" panose="020B0604020202020204" pitchFamily="34" charset="0"/>
                <a:cs typeface="Arial" panose="020B0604020202020204" pitchFamily="34" charset="0"/>
              </a:rPr>
              <a:t>deze</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stof</a:t>
            </a:r>
            <a:r>
              <a:rPr sz="1600" dirty="0">
                <a:latin typeface="Arial" panose="020B0604020202020204" pitchFamily="34" charset="0"/>
                <a:cs typeface="Arial" panose="020B0604020202020204" pitchFamily="34" charset="0"/>
              </a:rPr>
              <a:t> door de </a:t>
            </a:r>
            <a:r>
              <a:rPr sz="1600" dirty="0" err="1">
                <a:latin typeface="Arial" panose="020B0604020202020204" pitchFamily="34" charset="0"/>
                <a:cs typeface="Arial" panose="020B0604020202020204" pitchFamily="34" charset="0"/>
              </a:rPr>
              <a:t>leerling</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opgesplitst</a:t>
            </a:r>
            <a:r>
              <a:rPr sz="1600" dirty="0">
                <a:latin typeface="Arial" panose="020B0604020202020204" pitchFamily="34" charset="0"/>
                <a:cs typeface="Arial" panose="020B0604020202020204" pitchFamily="34" charset="0"/>
              </a:rPr>
              <a:t> in </a:t>
            </a:r>
            <a:r>
              <a:rPr sz="1600" dirty="0" err="1">
                <a:latin typeface="Arial" panose="020B0604020202020204" pitchFamily="34" charset="0"/>
                <a:cs typeface="Arial" panose="020B0604020202020204" pitchFamily="34" charset="0"/>
              </a:rPr>
              <a:t>tijd</a:t>
            </a:r>
            <a:r>
              <a:rPr sz="1600" dirty="0">
                <a:latin typeface="Arial" panose="020B0604020202020204" pitchFamily="34" charset="0"/>
                <a:cs typeface="Arial" panose="020B0604020202020204" pitchFamily="34" charset="0"/>
              </a:rPr>
              <a:t> in de </a:t>
            </a:r>
            <a:r>
              <a:rPr sz="1600" dirty="0" err="1">
                <a:latin typeface="Arial" panose="020B0604020202020204" pitchFamily="34" charset="0"/>
                <a:cs typeface="Arial" panose="020B0604020202020204" pitchFamily="34" charset="0"/>
              </a:rPr>
              <a:t>klas</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en</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tijd</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buiten</a:t>
            </a:r>
            <a:r>
              <a:rPr sz="1600" dirty="0">
                <a:latin typeface="Arial" panose="020B0604020202020204" pitchFamily="34" charset="0"/>
                <a:cs typeface="Arial" panose="020B0604020202020204" pitchFamily="34" charset="0"/>
              </a:rPr>
              <a:t> de </a:t>
            </a:r>
            <a:r>
              <a:rPr sz="1600" dirty="0" err="1">
                <a:latin typeface="Arial" panose="020B0604020202020204" pitchFamily="34" charset="0"/>
                <a:cs typeface="Arial" panose="020B0604020202020204" pitchFamily="34" charset="0"/>
              </a:rPr>
              <a:t>klas</a:t>
            </a:r>
            <a:r>
              <a:rPr sz="1600" dirty="0">
                <a:latin typeface="Arial" panose="020B0604020202020204" pitchFamily="34" charset="0"/>
                <a:cs typeface="Arial" panose="020B0604020202020204" pitchFamily="34" charset="0"/>
              </a:rPr>
              <a:t>)</a:t>
            </a: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a:p>
            <a:pPr marL="0" indent="0">
              <a:lnSpc>
                <a:spcPct val="90000"/>
              </a:lnSpc>
              <a:buSzTx/>
              <a:buNone/>
              <a:defRPr sz="1400"/>
            </a:pPr>
            <a:r>
              <a:rPr sz="1600" dirty="0">
                <a:latin typeface="Arial" panose="020B0604020202020204" pitchFamily="34" charset="0"/>
                <a:cs typeface="Arial" panose="020B0604020202020204" pitchFamily="34" charset="0"/>
              </a:rPr>
              <a:t>- </a:t>
            </a:r>
            <a:r>
              <a:rPr sz="1600" b="1" i="1" dirty="0" err="1">
                <a:latin typeface="Arial" panose="020B0604020202020204" pitchFamily="34" charset="0"/>
                <a:cs typeface="Arial" panose="020B0604020202020204" pitchFamily="34" charset="0"/>
              </a:rPr>
              <a:t>Leeromgeving</a:t>
            </a:r>
            <a:r>
              <a:rPr sz="1600" dirty="0">
                <a:latin typeface="Arial" panose="020B0604020202020204" pitchFamily="34" charset="0"/>
                <a:cs typeface="Arial" panose="020B0604020202020204" pitchFamily="34" charset="0"/>
              </a:rPr>
              <a:t> (wat </a:t>
            </a:r>
            <a:r>
              <a:rPr sz="1600" dirty="0" err="1">
                <a:latin typeface="Arial" panose="020B0604020202020204" pitchFamily="34" charset="0"/>
                <a:cs typeface="Arial" panose="020B0604020202020204" pitchFamily="34" charset="0"/>
              </a:rPr>
              <a:t>zijn</a:t>
            </a:r>
            <a:r>
              <a:rPr sz="1600" dirty="0">
                <a:latin typeface="Arial" panose="020B0604020202020204" pitchFamily="34" charset="0"/>
                <a:cs typeface="Arial" panose="020B0604020202020204" pitchFamily="34" charset="0"/>
              </a:rPr>
              <a:t> de </a:t>
            </a:r>
            <a:r>
              <a:rPr sz="1600" dirty="0" err="1">
                <a:latin typeface="Arial" panose="020B0604020202020204" pitchFamily="34" charset="0"/>
                <a:cs typeface="Arial" panose="020B0604020202020204" pitchFamily="34" charset="0"/>
              </a:rPr>
              <a:t>kenmerken</a:t>
            </a:r>
            <a:r>
              <a:rPr sz="1600" dirty="0">
                <a:latin typeface="Arial" panose="020B0604020202020204" pitchFamily="34" charset="0"/>
                <a:cs typeface="Arial" panose="020B0604020202020204" pitchFamily="34" charset="0"/>
              </a:rPr>
              <a:t> van de </a:t>
            </a:r>
            <a:r>
              <a:rPr sz="1600" dirty="0" err="1">
                <a:latin typeface="Arial" panose="020B0604020202020204" pitchFamily="34" charset="0"/>
                <a:cs typeface="Arial" panose="020B0604020202020204" pitchFamily="34" charset="0"/>
              </a:rPr>
              <a:t>leeromgeving</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zijn</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er</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bijvoorbeeld</a:t>
            </a:r>
            <a:r>
              <a:rPr sz="1600" dirty="0">
                <a:latin typeface="Arial" panose="020B0604020202020204" pitchFamily="34" charset="0"/>
                <a:cs typeface="Arial" panose="020B0604020202020204" pitchFamily="34" charset="0"/>
              </a:rPr>
              <a:t> computers </a:t>
            </a:r>
            <a:r>
              <a:rPr sz="1600" dirty="0" err="1">
                <a:latin typeface="Arial" panose="020B0604020202020204" pitchFamily="34" charset="0"/>
                <a:cs typeface="Arial" panose="020B0604020202020204" pitchFamily="34" charset="0"/>
              </a:rPr>
              <a:t>beschikbaar</a:t>
            </a:r>
            <a:r>
              <a:rPr sz="1600" dirty="0">
                <a:latin typeface="Arial" panose="020B0604020202020204" pitchFamily="34" charset="0"/>
                <a:cs typeface="Arial" panose="020B0604020202020204" pitchFamily="34" charset="0"/>
              </a:rPr>
              <a:t> of is </a:t>
            </a:r>
            <a:r>
              <a:rPr sz="1600" dirty="0" err="1">
                <a:latin typeface="Arial" panose="020B0604020202020204" pitchFamily="34" charset="0"/>
                <a:cs typeface="Arial" panose="020B0604020202020204" pitchFamily="34" charset="0"/>
              </a:rPr>
              <a:t>er</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een</a:t>
            </a:r>
            <a:r>
              <a:rPr sz="1600" dirty="0">
                <a:latin typeface="Arial" panose="020B0604020202020204" pitchFamily="34" charset="0"/>
                <a:cs typeface="Arial" panose="020B0604020202020204" pitchFamily="34" charset="0"/>
              </a:rPr>
              <a:t> digibord </a:t>
            </a:r>
            <a:r>
              <a:rPr sz="1600" dirty="0" err="1">
                <a:latin typeface="Arial" panose="020B0604020202020204" pitchFamily="34" charset="0"/>
                <a:cs typeface="Arial" panose="020B0604020202020204" pitchFamily="34" charset="0"/>
              </a:rPr>
              <a:t>aanwezig</a:t>
            </a:r>
            <a:r>
              <a:rPr sz="1600" dirty="0">
                <a:latin typeface="Arial" panose="020B0604020202020204" pitchFamily="34" charset="0"/>
                <a:cs typeface="Arial" panose="020B0604020202020204" pitchFamily="34" charset="0"/>
              </a:rPr>
              <a:t>)</a:t>
            </a: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a:p>
            <a:pPr marL="0" indent="0">
              <a:lnSpc>
                <a:spcPct val="90000"/>
              </a:lnSpc>
              <a:buSzTx/>
              <a:buNone/>
              <a:defRPr sz="1400"/>
            </a:pPr>
            <a:r>
              <a:rPr sz="1600" dirty="0">
                <a:latin typeface="Arial" panose="020B0604020202020204" pitchFamily="34" charset="0"/>
                <a:cs typeface="Arial" panose="020B0604020202020204" pitchFamily="34" charset="0"/>
              </a:rPr>
              <a:t>- </a:t>
            </a:r>
            <a:r>
              <a:rPr sz="1600" b="1" i="1" dirty="0" err="1">
                <a:latin typeface="Arial" panose="020B0604020202020204" pitchFamily="34" charset="0"/>
                <a:cs typeface="Arial" panose="020B0604020202020204" pitchFamily="34" charset="0"/>
              </a:rPr>
              <a:t>Visie</a:t>
            </a:r>
            <a:r>
              <a:rPr sz="1600" b="1" i="1" dirty="0">
                <a:latin typeface="Arial" panose="020B0604020202020204" pitchFamily="34" charset="0"/>
                <a:cs typeface="Arial" panose="020B0604020202020204" pitchFamily="34" charset="0"/>
              </a:rPr>
              <a:t> van de school</a:t>
            </a:r>
            <a:r>
              <a:rPr sz="1600" b="1"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a:t>
            </a:r>
            <a:r>
              <a:rPr sz="1600" dirty="0" err="1">
                <a:latin typeface="Arial" panose="020B0604020202020204" pitchFamily="34" charset="0"/>
                <a:cs typeface="Arial" panose="020B0604020202020204" pitchFamily="34" charset="0"/>
              </a:rPr>
              <a:t>welke</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afspraken</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zijn</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er</a:t>
            </a:r>
            <a:r>
              <a:rPr sz="1600" dirty="0">
                <a:latin typeface="Arial" panose="020B0604020202020204" pitchFamily="34" charset="0"/>
                <a:cs typeface="Arial" panose="020B0604020202020204" pitchFamily="34" charset="0"/>
              </a:rPr>
              <a:t> over </a:t>
            </a:r>
            <a:r>
              <a:rPr sz="1600" dirty="0" err="1">
                <a:latin typeface="Arial" panose="020B0604020202020204" pitchFamily="34" charset="0"/>
                <a:cs typeface="Arial" panose="020B0604020202020204" pitchFamily="34" charset="0"/>
              </a:rPr>
              <a:t>structuur</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en</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inhoud</a:t>
            </a:r>
            <a:r>
              <a:rPr sz="1600" dirty="0">
                <a:latin typeface="Arial" panose="020B0604020202020204" pitchFamily="34" charset="0"/>
                <a:cs typeface="Arial" panose="020B0604020202020204" pitchFamily="34" charset="0"/>
              </a:rPr>
              <a:t> van de lessen </a:t>
            </a:r>
            <a:r>
              <a:rPr sz="1600" dirty="0" err="1">
                <a:latin typeface="Arial" panose="020B0604020202020204" pitchFamily="34" charset="0"/>
                <a:cs typeface="Arial" panose="020B0604020202020204" pitchFamily="34" charset="0"/>
              </a:rPr>
              <a:t>gemaakt</a:t>
            </a:r>
            <a:r>
              <a:rPr sz="1600" dirty="0">
                <a:latin typeface="Arial" panose="020B0604020202020204" pitchFamily="34" charset="0"/>
                <a:cs typeface="Arial" panose="020B0604020202020204" pitchFamily="34" charset="0"/>
              </a:rPr>
              <a:t> op school- </a:t>
            </a:r>
            <a:r>
              <a:rPr sz="1600" dirty="0" err="1">
                <a:latin typeface="Arial" panose="020B0604020202020204" pitchFamily="34" charset="0"/>
                <a:cs typeface="Arial" panose="020B0604020202020204" pitchFamily="34" charset="0"/>
              </a:rPr>
              <a:t>en</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sectieniveau</a:t>
            </a:r>
            <a:r>
              <a:rPr sz="1600" dirty="0">
                <a:latin typeface="Arial" panose="020B0604020202020204" pitchFamily="34" charset="0"/>
                <a:cs typeface="Arial" panose="020B0604020202020204" pitchFamily="34" charset="0"/>
              </a:rPr>
              <a:t>)</a:t>
            </a: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a:p>
            <a:pPr marL="0" indent="0">
              <a:lnSpc>
                <a:spcPct val="90000"/>
              </a:lnSpc>
              <a:buSzTx/>
              <a:buNone/>
              <a:defRPr sz="1400"/>
            </a:pPr>
            <a:r>
              <a:rPr sz="1600" dirty="0">
                <a:latin typeface="Arial" panose="020B0604020202020204" pitchFamily="34" charset="0"/>
                <a:cs typeface="Arial" panose="020B0604020202020204" pitchFamily="34" charset="0"/>
              </a:rPr>
              <a:t>- </a:t>
            </a:r>
            <a:r>
              <a:rPr sz="1600" b="1" i="1" dirty="0" err="1">
                <a:latin typeface="Arial" panose="020B0604020202020204" pitchFamily="34" charset="0"/>
                <a:cs typeface="Arial" panose="020B0604020202020204" pitchFamily="34" charset="0"/>
              </a:rPr>
              <a:t>Groeperingsvorm</a:t>
            </a:r>
            <a:r>
              <a:rPr sz="1600" dirty="0">
                <a:latin typeface="Arial" panose="020B0604020202020204" pitchFamily="34" charset="0"/>
                <a:cs typeface="Arial" panose="020B0604020202020204" pitchFamily="34" charset="0"/>
              </a:rPr>
              <a:t> (wilt u de </a:t>
            </a:r>
            <a:r>
              <a:rPr sz="1600" dirty="0" err="1">
                <a:latin typeface="Arial" panose="020B0604020202020204" pitchFamily="34" charset="0"/>
                <a:cs typeface="Arial" panose="020B0604020202020204" pitchFamily="34" charset="0"/>
              </a:rPr>
              <a:t>leerlingen</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individueel</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aan</a:t>
            </a:r>
            <a:r>
              <a:rPr sz="1600" dirty="0">
                <a:latin typeface="Arial" panose="020B0604020202020204" pitchFamily="34" charset="0"/>
                <a:cs typeface="Arial" panose="020B0604020202020204" pitchFamily="34" charset="0"/>
              </a:rPr>
              <a:t> het </a:t>
            </a:r>
            <a:r>
              <a:rPr sz="1600" dirty="0" err="1">
                <a:latin typeface="Arial" panose="020B0604020202020204" pitchFamily="34" charset="0"/>
                <a:cs typeface="Arial" panose="020B0604020202020204" pitchFamily="34" charset="0"/>
              </a:rPr>
              <a:t>werk</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zetten</a:t>
            </a:r>
            <a:r>
              <a:rPr sz="1600" dirty="0">
                <a:latin typeface="Arial" panose="020B0604020202020204" pitchFamily="34" charset="0"/>
                <a:cs typeface="Arial" panose="020B0604020202020204" pitchFamily="34" charset="0"/>
              </a:rPr>
              <a:t> of in </a:t>
            </a:r>
            <a:r>
              <a:rPr sz="1600" dirty="0" err="1">
                <a:latin typeface="Arial" panose="020B0604020202020204" pitchFamily="34" charset="0"/>
                <a:cs typeface="Arial" panose="020B0604020202020204" pitchFamily="34" charset="0"/>
              </a:rPr>
              <a:t>groepjes</a:t>
            </a:r>
            <a:r>
              <a:rPr sz="1600" dirty="0">
                <a:latin typeface="Arial" panose="020B0604020202020204" pitchFamily="34" charset="0"/>
                <a:cs typeface="Arial" panose="020B0604020202020204" pitchFamily="34" charset="0"/>
              </a:rPr>
              <a:t>)</a:t>
            </a:r>
            <a:endParaRPr lang="nl-NL" sz="1600" dirty="0">
              <a:latin typeface="Arial" panose="020B0604020202020204" pitchFamily="34" charset="0"/>
              <a:cs typeface="Arial" panose="020B0604020202020204" pitchFamily="34" charset="0"/>
            </a:endParaRPr>
          </a:p>
          <a:p>
            <a:pPr marL="0" indent="0">
              <a:lnSpc>
                <a:spcPct val="90000"/>
              </a:lnSpc>
              <a:buSzTx/>
              <a:buNone/>
              <a:defRPr sz="1400"/>
            </a:pPr>
            <a:endParaRPr sz="1600" dirty="0">
              <a:latin typeface="Arial" panose="020B0604020202020204" pitchFamily="34" charset="0"/>
              <a:cs typeface="Arial" panose="020B0604020202020204" pitchFamily="34" charset="0"/>
            </a:endParaRPr>
          </a:p>
          <a:p>
            <a:pPr marL="0" indent="0">
              <a:lnSpc>
                <a:spcPct val="90000"/>
              </a:lnSpc>
              <a:buSzTx/>
              <a:buNone/>
              <a:defRPr sz="1400"/>
            </a:pPr>
            <a:r>
              <a:rPr sz="1600" dirty="0">
                <a:latin typeface="Arial" panose="020B0604020202020204" pitchFamily="34" charset="0"/>
                <a:cs typeface="Arial" panose="020B0604020202020204" pitchFamily="34" charset="0"/>
              </a:rPr>
              <a:t>- </a:t>
            </a:r>
            <a:r>
              <a:rPr sz="1600" b="1" i="1" dirty="0" err="1">
                <a:latin typeface="Arial" panose="020B0604020202020204" pitchFamily="34" charset="0"/>
                <a:cs typeface="Arial" panose="020B0604020202020204" pitchFamily="34" charset="0"/>
              </a:rPr>
              <a:t>Afsluiting</a:t>
            </a:r>
            <a:r>
              <a:rPr sz="1600" dirty="0">
                <a:latin typeface="Arial" panose="020B0604020202020204" pitchFamily="34" charset="0"/>
                <a:cs typeface="Arial" panose="020B0604020202020204" pitchFamily="34" charset="0"/>
              </a:rPr>
              <a:t> (op </a:t>
            </a:r>
            <a:r>
              <a:rPr sz="1600" dirty="0" err="1">
                <a:latin typeface="Arial" panose="020B0604020202020204" pitchFamily="34" charset="0"/>
                <a:cs typeface="Arial" panose="020B0604020202020204" pitchFamily="34" charset="0"/>
              </a:rPr>
              <a:t>welke</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wijze</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moeten</a:t>
            </a:r>
            <a:r>
              <a:rPr sz="1600" dirty="0">
                <a:latin typeface="Arial" panose="020B0604020202020204" pitchFamily="34" charset="0"/>
                <a:cs typeface="Arial" panose="020B0604020202020204" pitchFamily="34" charset="0"/>
              </a:rPr>
              <a:t> de </a:t>
            </a:r>
            <a:r>
              <a:rPr sz="1600" dirty="0" err="1">
                <a:latin typeface="Arial" panose="020B0604020202020204" pitchFamily="34" charset="0"/>
                <a:cs typeface="Arial" panose="020B0604020202020204" pitchFamily="34" charset="0"/>
              </a:rPr>
              <a:t>leerlingen</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aantonen</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dat</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zij</a:t>
            </a:r>
            <a:r>
              <a:rPr sz="1600" dirty="0">
                <a:latin typeface="Arial" panose="020B0604020202020204" pitchFamily="34" charset="0"/>
                <a:cs typeface="Arial" panose="020B0604020202020204" pitchFamily="34" charset="0"/>
              </a:rPr>
              <a:t> de </a:t>
            </a:r>
            <a:r>
              <a:rPr sz="1600" dirty="0" err="1">
                <a:latin typeface="Arial" panose="020B0604020202020204" pitchFamily="34" charset="0"/>
                <a:cs typeface="Arial" panose="020B0604020202020204" pitchFamily="34" charset="0"/>
              </a:rPr>
              <a:t>leerstof</a:t>
            </a:r>
            <a:r>
              <a:rPr sz="1600" dirty="0">
                <a:latin typeface="Arial" panose="020B0604020202020204" pitchFamily="34" charset="0"/>
                <a:cs typeface="Arial" panose="020B0604020202020204" pitchFamily="34" charset="0"/>
              </a:rPr>
              <a:t> in </a:t>
            </a:r>
            <a:r>
              <a:rPr sz="1600" dirty="0" err="1">
                <a:latin typeface="Arial" panose="020B0604020202020204" pitchFamily="34" charset="0"/>
                <a:cs typeface="Arial" panose="020B0604020202020204" pitchFamily="34" charset="0"/>
              </a:rPr>
              <a:t>voldoende</a:t>
            </a:r>
            <a:r>
              <a:rPr sz="1600" dirty="0">
                <a:latin typeface="Arial" panose="020B0604020202020204" pitchFamily="34" charset="0"/>
                <a:cs typeface="Arial" panose="020B0604020202020204" pitchFamily="34" charset="0"/>
              </a:rPr>
              <a:t> mate </a:t>
            </a:r>
            <a:r>
              <a:rPr sz="1600" dirty="0" err="1">
                <a:latin typeface="Arial" panose="020B0604020202020204" pitchFamily="34" charset="0"/>
                <a:cs typeface="Arial" panose="020B0604020202020204" pitchFamily="34" charset="0"/>
              </a:rPr>
              <a:t>beheersen</a:t>
            </a:r>
            <a:r>
              <a:rPr sz="1600" dirty="0">
                <a:latin typeface="Arial" panose="020B0604020202020204" pitchFamily="34" charset="0"/>
                <a:cs typeface="Arial" panose="020B0604020202020204" pitchFamily="34" charset="0"/>
              </a:rPr>
              <a:t>?)</a:t>
            </a:r>
            <a:br>
              <a:rPr sz="1600"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a:p>
            <a:pPr marL="0" indent="0">
              <a:lnSpc>
                <a:spcPct val="90000"/>
              </a:lnSpc>
              <a:buSzTx/>
              <a:buNone/>
              <a:defRPr sz="1400" i="1"/>
            </a:pPr>
            <a:r>
              <a:rPr sz="1600" dirty="0">
                <a:latin typeface="Arial" panose="020B0604020202020204" pitchFamily="34" charset="0"/>
                <a:cs typeface="Arial" panose="020B0604020202020204" pitchFamily="34" charset="0"/>
              </a:rPr>
              <a:t>- </a:t>
            </a:r>
            <a:r>
              <a:rPr sz="1600" b="1" dirty="0" err="1">
                <a:latin typeface="Arial" panose="020B0604020202020204" pitchFamily="34" charset="0"/>
                <a:cs typeface="Arial" panose="020B0604020202020204" pitchFamily="34" charset="0"/>
              </a:rPr>
              <a:t>Algemene</a:t>
            </a:r>
            <a:r>
              <a:rPr sz="1600" b="1" dirty="0">
                <a:latin typeface="Arial" panose="020B0604020202020204" pitchFamily="34" charset="0"/>
                <a:cs typeface="Arial" panose="020B0604020202020204" pitchFamily="34" charset="0"/>
              </a:rPr>
              <a:t> </a:t>
            </a:r>
            <a:r>
              <a:rPr sz="1600" b="1" dirty="0" err="1">
                <a:latin typeface="Arial" panose="020B0604020202020204" pitchFamily="34" charset="0"/>
                <a:cs typeface="Arial" panose="020B0604020202020204" pitchFamily="34" charset="0"/>
              </a:rPr>
              <a:t>vaardigheden</a:t>
            </a:r>
            <a:r>
              <a:rPr sz="1600" b="1" i="0" dirty="0">
                <a:latin typeface="Arial" panose="020B0604020202020204" pitchFamily="34" charset="0"/>
                <a:cs typeface="Arial" panose="020B0604020202020204" pitchFamily="34" charset="0"/>
              </a:rPr>
              <a:t> </a:t>
            </a:r>
            <a:r>
              <a:rPr sz="1600" i="0" dirty="0">
                <a:latin typeface="Arial" panose="020B0604020202020204" pitchFamily="34" charset="0"/>
                <a:cs typeface="Arial" panose="020B0604020202020204" pitchFamily="34" charset="0"/>
              </a:rPr>
              <a:t>(</a:t>
            </a:r>
            <a:r>
              <a:rPr sz="1600" i="0" dirty="0" err="1">
                <a:latin typeface="Arial" panose="020B0604020202020204" pitchFamily="34" charset="0"/>
                <a:cs typeface="Arial" panose="020B0604020202020204" pitchFamily="34" charset="0"/>
              </a:rPr>
              <a:t>zijn</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er</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algemene</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vaardigheden</a:t>
            </a:r>
            <a:r>
              <a:rPr sz="1600" i="0" dirty="0">
                <a:latin typeface="Arial" panose="020B0604020202020204" pitchFamily="34" charset="0"/>
                <a:cs typeface="Arial" panose="020B0604020202020204" pitchFamily="34" charset="0"/>
              </a:rPr>
              <a:t> die de </a:t>
            </a:r>
            <a:r>
              <a:rPr sz="1600" i="0" dirty="0" err="1">
                <a:latin typeface="Arial" panose="020B0604020202020204" pitchFamily="34" charset="0"/>
                <a:cs typeface="Arial" panose="020B0604020202020204" pitchFamily="34" charset="0"/>
              </a:rPr>
              <a:t>leerling</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moet</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opdoen</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en</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waaraan</a:t>
            </a:r>
            <a:r>
              <a:rPr sz="1600" i="0" dirty="0">
                <a:latin typeface="Arial" panose="020B0604020202020204" pitchFamily="34" charset="0"/>
                <a:cs typeface="Arial" panose="020B0604020202020204" pitchFamily="34" charset="0"/>
              </a:rPr>
              <a:t> u in </a:t>
            </a:r>
            <a:r>
              <a:rPr sz="1600" i="0" dirty="0" err="1">
                <a:latin typeface="Arial" panose="020B0604020202020204" pitchFamily="34" charset="0"/>
                <a:cs typeface="Arial" panose="020B0604020202020204" pitchFamily="34" charset="0"/>
              </a:rPr>
              <a:t>deze</a:t>
            </a:r>
            <a:r>
              <a:rPr sz="1600" i="0" dirty="0">
                <a:latin typeface="Arial" panose="020B0604020202020204" pitchFamily="34" charset="0"/>
                <a:cs typeface="Arial" panose="020B0604020202020204" pitchFamily="34" charset="0"/>
              </a:rPr>
              <a:t> les </a:t>
            </a:r>
            <a:r>
              <a:rPr sz="1600" i="0" dirty="0" err="1">
                <a:latin typeface="Arial" panose="020B0604020202020204" pitchFamily="34" charset="0"/>
                <a:cs typeface="Arial" panose="020B0604020202020204" pitchFamily="34" charset="0"/>
              </a:rPr>
              <a:t>aandacht</a:t>
            </a:r>
            <a:r>
              <a:rPr sz="1600" i="0" dirty="0">
                <a:latin typeface="Arial" panose="020B0604020202020204" pitchFamily="34" charset="0"/>
                <a:cs typeface="Arial" panose="020B0604020202020204" pitchFamily="34" charset="0"/>
              </a:rPr>
              <a:t> wilt </a:t>
            </a:r>
            <a:r>
              <a:rPr sz="1600" i="0" dirty="0" err="1">
                <a:latin typeface="Arial" panose="020B0604020202020204" pitchFamily="34" charset="0"/>
                <a:cs typeface="Arial" panose="020B0604020202020204" pitchFamily="34" charset="0"/>
              </a:rPr>
              <a:t>gaan</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besteden</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bijv</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samenwerken</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presenteren</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kritisch</a:t>
            </a:r>
            <a:r>
              <a:rPr sz="1600" i="0" dirty="0">
                <a:latin typeface="Arial" panose="020B0604020202020204" pitchFamily="34" charset="0"/>
                <a:cs typeface="Arial" panose="020B0604020202020204" pitchFamily="34" charset="0"/>
              </a:rPr>
              <a:t> </a:t>
            </a:r>
            <a:r>
              <a:rPr sz="1600" i="0" dirty="0" err="1">
                <a:latin typeface="Arial" panose="020B0604020202020204" pitchFamily="34" charset="0"/>
                <a:cs typeface="Arial" panose="020B0604020202020204" pitchFamily="34" charset="0"/>
              </a:rPr>
              <a:t>denken</a:t>
            </a:r>
            <a:r>
              <a:rPr sz="1600" i="0" dirty="0">
                <a:latin typeface="Arial" panose="020B0604020202020204" pitchFamily="34" charset="0"/>
                <a:cs typeface="Arial" panose="020B0604020202020204" pitchFamily="34" charset="0"/>
              </a:rPr>
              <a:t> of </a:t>
            </a:r>
            <a:r>
              <a:rPr sz="1600" i="0" dirty="0" err="1">
                <a:latin typeface="Arial" panose="020B0604020202020204" pitchFamily="34" charset="0"/>
                <a:cs typeface="Arial" panose="020B0604020202020204" pitchFamily="34" charset="0"/>
              </a:rPr>
              <a:t>reflecteren</a:t>
            </a:r>
            <a:r>
              <a:rPr sz="1600" i="0" dirty="0">
                <a:latin typeface="Arial" panose="020B0604020202020204" pitchFamily="34" charset="0"/>
                <a:cs typeface="Arial" panose="020B0604020202020204" pitchFamily="34" charset="0"/>
              </a:rPr>
              <a:t>)</a:t>
            </a:r>
            <a:br>
              <a:rPr sz="1600" i="0" dirty="0">
                <a:latin typeface="Arial" panose="020B0604020202020204" pitchFamily="34" charset="0"/>
                <a:cs typeface="Arial" panose="020B0604020202020204" pitchFamily="34" charset="0"/>
              </a:rPr>
            </a:br>
            <a:endParaRPr sz="1600" i="0" dirty="0">
              <a:latin typeface="Arial" panose="020B0604020202020204" pitchFamily="34" charset="0"/>
              <a:cs typeface="Arial" panose="020B0604020202020204" pitchFamily="34" charset="0"/>
            </a:endParaRPr>
          </a:p>
          <a:p>
            <a:pPr marL="0" indent="0">
              <a:lnSpc>
                <a:spcPct val="90000"/>
              </a:lnSpc>
              <a:buSzTx/>
              <a:buNone/>
              <a:defRPr sz="1400"/>
            </a:pPr>
            <a:r>
              <a:rPr sz="1600" dirty="0">
                <a:latin typeface="Arial" panose="020B0604020202020204" pitchFamily="34" charset="0"/>
                <a:cs typeface="Arial" panose="020B0604020202020204" pitchFamily="34" charset="0"/>
              </a:rPr>
              <a:t>- </a:t>
            </a:r>
            <a:r>
              <a:rPr sz="1600" b="1" i="1" dirty="0" err="1">
                <a:latin typeface="Arial" panose="020B0604020202020204" pitchFamily="34" charset="0"/>
                <a:cs typeface="Arial" panose="020B0604020202020204" pitchFamily="34" charset="0"/>
              </a:rPr>
              <a:t>Docentrol</a:t>
            </a:r>
            <a:r>
              <a:rPr sz="1600" b="1" i="1" dirty="0">
                <a:latin typeface="Arial" panose="020B0604020202020204" pitchFamily="34" charset="0"/>
                <a:cs typeface="Arial" panose="020B0604020202020204" pitchFamily="34" charset="0"/>
              </a:rPr>
              <a:t> </a:t>
            </a:r>
            <a:r>
              <a:rPr sz="1600" dirty="0">
                <a:latin typeface="Arial" panose="020B0604020202020204" pitchFamily="34" charset="0"/>
                <a:cs typeface="Arial" panose="020B0604020202020204" pitchFamily="34" charset="0"/>
              </a:rPr>
              <a:t>(hoe </a:t>
            </a:r>
            <a:r>
              <a:rPr sz="1600" dirty="0" err="1">
                <a:latin typeface="Arial" panose="020B0604020202020204" pitchFamily="34" charset="0"/>
                <a:cs typeface="Arial" panose="020B0604020202020204" pitchFamily="34" charset="0"/>
              </a:rPr>
              <a:t>ziet</a:t>
            </a:r>
            <a:r>
              <a:rPr sz="1600" dirty="0">
                <a:latin typeface="Arial" panose="020B0604020202020204" pitchFamily="34" charset="0"/>
                <a:cs typeface="Arial" panose="020B0604020202020204" pitchFamily="34" charset="0"/>
              </a:rPr>
              <a:t> u </a:t>
            </a:r>
            <a:r>
              <a:rPr sz="1600" dirty="0" err="1">
                <a:latin typeface="Arial" panose="020B0604020202020204" pitchFamily="34" charset="0"/>
                <a:cs typeface="Arial" panose="020B0604020202020204" pitchFamily="34" charset="0"/>
              </a:rPr>
              <a:t>tenslotte</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uw</a:t>
            </a:r>
            <a:r>
              <a:rPr sz="1600" dirty="0">
                <a:latin typeface="Arial" panose="020B0604020202020204" pitchFamily="34" charset="0"/>
                <a:cs typeface="Arial" panose="020B0604020202020204" pitchFamily="34" charset="0"/>
              </a:rPr>
              <a:t> eigen </a:t>
            </a:r>
            <a:r>
              <a:rPr sz="1600" dirty="0" err="1">
                <a:latin typeface="Arial" panose="020B0604020202020204" pitchFamily="34" charset="0"/>
                <a:cs typeface="Arial" panose="020B0604020202020204" pitchFamily="34" charset="0"/>
              </a:rPr>
              <a:t>rol</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kennisoverdrager</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procesbegeleider</a:t>
            </a:r>
            <a:r>
              <a:rPr sz="1600" dirty="0">
                <a:latin typeface="Arial" panose="020B0604020202020204" pitchFamily="34" charset="0"/>
                <a:cs typeface="Arial" panose="020B0604020202020204" pitchFamily="34" charset="0"/>
              </a:rPr>
              <a:t>, </a:t>
            </a:r>
            <a:r>
              <a:rPr sz="1600" dirty="0" err="1">
                <a:latin typeface="Arial" panose="020B0604020202020204" pitchFamily="34" charset="0"/>
                <a:cs typeface="Arial" panose="020B0604020202020204" pitchFamily="34" charset="0"/>
              </a:rPr>
              <a:t>beschouwer</a:t>
            </a:r>
            <a:r>
              <a:rPr sz="1600" dirty="0">
                <a:latin typeface="Arial" panose="020B0604020202020204" pitchFamily="34" charset="0"/>
                <a:cs typeface="Arial" panose="020B0604020202020204" pitchFamily="34" charset="0"/>
              </a:rPr>
              <a:t> op </a:t>
            </a:r>
            <a:r>
              <a:rPr sz="1600" dirty="0" err="1">
                <a:latin typeface="Arial" panose="020B0604020202020204" pitchFamily="34" charset="0"/>
                <a:cs typeface="Arial" panose="020B0604020202020204" pitchFamily="34" charset="0"/>
              </a:rPr>
              <a:t>afstand</a:t>
            </a:r>
            <a:r>
              <a:rPr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5361136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481">
                                            <p:bg/>
                                          </p:spTgt>
                                        </p:tgtEl>
                                        <p:attrNameLst>
                                          <p:attrName>style.visibility</p:attrName>
                                        </p:attrNameLst>
                                      </p:cBhvr>
                                      <p:to>
                                        <p:strVal val="visible"/>
                                      </p:to>
                                    </p:set>
                                    <p:animEffect transition="in" filter="dissolve">
                                      <p:cBhvr>
                                        <p:cTn id="7" dur="500"/>
                                        <p:tgtEl>
                                          <p:spTgt spid="481">
                                            <p:bg/>
                                          </p:spTgt>
                                        </p:tgtEl>
                                      </p:cBhvr>
                                    </p:animEffect>
                                  </p:childTnLst>
                                </p:cTn>
                              </p:par>
                              <p:par>
                                <p:cTn id="8" presetID="9" presetClass="entr" presetSubtype="0" fill="hold" grpId="0" nodeType="withEffect">
                                  <p:stCondLst>
                                    <p:cond delay="0"/>
                                  </p:stCondLst>
                                  <p:iterate>
                                    <p:tmAbs val="0"/>
                                  </p:iterate>
                                  <p:childTnLst>
                                    <p:set>
                                      <p:cBhvr>
                                        <p:cTn id="9" fill="hold"/>
                                        <p:tgtEl>
                                          <p:spTgt spid="481">
                                            <p:txEl>
                                              <p:pRg st="0" end="0"/>
                                            </p:txEl>
                                          </p:spTgt>
                                        </p:tgtEl>
                                        <p:attrNameLst>
                                          <p:attrName>style.visibility</p:attrName>
                                        </p:attrNameLst>
                                      </p:cBhvr>
                                      <p:to>
                                        <p:strVal val="visible"/>
                                      </p:to>
                                    </p:set>
                                    <p:animEffect transition="in" filter="dissolve">
                                      <p:cBhvr>
                                        <p:cTn id="10" dur="500"/>
                                        <p:tgtEl>
                                          <p:spTgt spid="48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481">
                                            <p:txEl>
                                              <p:pRg st="1" end="1"/>
                                            </p:txEl>
                                          </p:spTgt>
                                        </p:tgtEl>
                                        <p:attrNameLst>
                                          <p:attrName>style.visibility</p:attrName>
                                        </p:attrNameLst>
                                      </p:cBhvr>
                                      <p:to>
                                        <p:strVal val="visible"/>
                                      </p:to>
                                    </p:set>
                                    <p:animEffect transition="in" filter="dissolve">
                                      <p:cBhvr>
                                        <p:cTn id="15" dur="500"/>
                                        <p:tgtEl>
                                          <p:spTgt spid="48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481">
                                            <p:txEl>
                                              <p:pRg st="2" end="2"/>
                                            </p:txEl>
                                          </p:spTgt>
                                        </p:tgtEl>
                                        <p:attrNameLst>
                                          <p:attrName>style.visibility</p:attrName>
                                        </p:attrNameLst>
                                      </p:cBhvr>
                                      <p:to>
                                        <p:strVal val="visible"/>
                                      </p:to>
                                    </p:set>
                                    <p:animEffect transition="in" filter="dissolve">
                                      <p:cBhvr>
                                        <p:cTn id="20" dur="500"/>
                                        <p:tgtEl>
                                          <p:spTgt spid="48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0" nodeType="clickEffect">
                                  <p:stCondLst>
                                    <p:cond delay="0"/>
                                  </p:stCondLst>
                                  <p:iterate>
                                    <p:tmAbs val="0"/>
                                  </p:iterate>
                                  <p:childTnLst>
                                    <p:set>
                                      <p:cBhvr>
                                        <p:cTn id="24" fill="hold"/>
                                        <p:tgtEl>
                                          <p:spTgt spid="481">
                                            <p:txEl>
                                              <p:pRg st="3" end="3"/>
                                            </p:txEl>
                                          </p:spTgt>
                                        </p:tgtEl>
                                        <p:attrNameLst>
                                          <p:attrName>style.visibility</p:attrName>
                                        </p:attrNameLst>
                                      </p:cBhvr>
                                      <p:to>
                                        <p:strVal val="visible"/>
                                      </p:to>
                                    </p:set>
                                    <p:animEffect transition="in" filter="dissolve">
                                      <p:cBhvr>
                                        <p:cTn id="25" dur="500"/>
                                        <p:tgtEl>
                                          <p:spTgt spid="48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0" nodeType="clickEffect">
                                  <p:stCondLst>
                                    <p:cond delay="0"/>
                                  </p:stCondLst>
                                  <p:iterate>
                                    <p:tmAbs val="0"/>
                                  </p:iterate>
                                  <p:childTnLst>
                                    <p:set>
                                      <p:cBhvr>
                                        <p:cTn id="29" fill="hold"/>
                                        <p:tgtEl>
                                          <p:spTgt spid="481">
                                            <p:txEl>
                                              <p:pRg st="5" end="5"/>
                                            </p:txEl>
                                          </p:spTgt>
                                        </p:tgtEl>
                                        <p:attrNameLst>
                                          <p:attrName>style.visibility</p:attrName>
                                        </p:attrNameLst>
                                      </p:cBhvr>
                                      <p:to>
                                        <p:strVal val="visible"/>
                                      </p:to>
                                    </p:set>
                                    <p:animEffect transition="in" filter="dissolve">
                                      <p:cBhvr>
                                        <p:cTn id="30" dur="500"/>
                                        <p:tgtEl>
                                          <p:spTgt spid="48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0" nodeType="clickEffect">
                                  <p:stCondLst>
                                    <p:cond delay="0"/>
                                  </p:stCondLst>
                                  <p:iterate>
                                    <p:tmAbs val="0"/>
                                  </p:iterate>
                                  <p:childTnLst>
                                    <p:set>
                                      <p:cBhvr>
                                        <p:cTn id="34" fill="hold"/>
                                        <p:tgtEl>
                                          <p:spTgt spid="481">
                                            <p:txEl>
                                              <p:pRg st="6" end="6"/>
                                            </p:txEl>
                                          </p:spTgt>
                                        </p:tgtEl>
                                        <p:attrNameLst>
                                          <p:attrName>style.visibility</p:attrName>
                                        </p:attrNameLst>
                                      </p:cBhvr>
                                      <p:to>
                                        <p:strVal val="visible"/>
                                      </p:to>
                                    </p:set>
                                    <p:animEffect transition="in" filter="dissolve">
                                      <p:cBhvr>
                                        <p:cTn id="35" dur="500"/>
                                        <p:tgtEl>
                                          <p:spTgt spid="481">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0" nodeType="clickEffect">
                                  <p:stCondLst>
                                    <p:cond delay="0"/>
                                  </p:stCondLst>
                                  <p:iterate>
                                    <p:tmAbs val="0"/>
                                  </p:iterate>
                                  <p:childTnLst>
                                    <p:set>
                                      <p:cBhvr>
                                        <p:cTn id="39" fill="hold"/>
                                        <p:tgtEl>
                                          <p:spTgt spid="481">
                                            <p:txEl>
                                              <p:pRg st="7" end="7"/>
                                            </p:txEl>
                                          </p:spTgt>
                                        </p:tgtEl>
                                        <p:attrNameLst>
                                          <p:attrName>style.visibility</p:attrName>
                                        </p:attrNameLst>
                                      </p:cBhvr>
                                      <p:to>
                                        <p:strVal val="visible"/>
                                      </p:to>
                                    </p:set>
                                    <p:animEffect transition="in" filter="dissolve">
                                      <p:cBhvr>
                                        <p:cTn id="40" dur="500"/>
                                        <p:tgtEl>
                                          <p:spTgt spid="4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uiExpand="1"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Rectangle 6"/>
          <p:cNvSpPr txBox="1">
            <a:spLocks noGrp="1"/>
          </p:cNvSpPr>
          <p:nvPr>
            <p:ph type="body" idx="1"/>
          </p:nvPr>
        </p:nvSpPr>
        <p:spPr>
          <a:xfrm>
            <a:off x="260264" y="1288252"/>
            <a:ext cx="8116866" cy="4281496"/>
          </a:xfrm>
          <a:prstGeom prst="rect">
            <a:avLst/>
          </a:prstGeom>
        </p:spPr>
        <p:txBody>
          <a:bodyPr/>
          <a:lstStyle/>
          <a:p>
            <a:pPr>
              <a:buSzTx/>
              <a:buNone/>
              <a:defRPr>
                <a:latin typeface="Arial"/>
                <a:ea typeface="Arial"/>
                <a:cs typeface="Arial"/>
                <a:sym typeface="Arial"/>
              </a:defRPr>
            </a:pPr>
            <a:r>
              <a:rPr dirty="0"/>
              <a:t>Na de </a:t>
            </a:r>
            <a:r>
              <a:rPr dirty="0" err="1"/>
              <a:t>vragen</a:t>
            </a:r>
            <a:r>
              <a:rPr dirty="0"/>
              <a:t>:</a:t>
            </a:r>
            <a:endParaRPr dirty="0">
              <a:solidFill>
                <a:srgbClr val="70001F"/>
              </a:solidFill>
            </a:endParaRPr>
          </a:p>
          <a:p>
            <a:pPr marL="0" indent="0">
              <a:buSzTx/>
              <a:buNone/>
              <a:defRPr sz="4800" b="1">
                <a:solidFill>
                  <a:srgbClr val="008D36"/>
                </a:solidFill>
                <a:latin typeface="Arial"/>
                <a:ea typeface="Arial"/>
                <a:cs typeface="Arial"/>
                <a:sym typeface="Arial"/>
              </a:defRPr>
            </a:pPr>
            <a:r>
              <a:rPr dirty="0"/>
              <a:t>WAT</a:t>
            </a:r>
            <a:r>
              <a:rPr sz="2800" b="0" dirty="0"/>
              <a:t> </a:t>
            </a:r>
            <a:r>
              <a:rPr sz="2800" b="0" dirty="0" err="1"/>
              <a:t>wil</a:t>
            </a:r>
            <a:r>
              <a:rPr sz="2800" b="0" dirty="0"/>
              <a:t> </a:t>
            </a:r>
            <a:r>
              <a:rPr sz="2800" b="0" dirty="0" err="1"/>
              <a:t>ik</a:t>
            </a:r>
            <a:r>
              <a:rPr sz="2800" b="0" dirty="0"/>
              <a:t> </a:t>
            </a:r>
            <a:r>
              <a:rPr sz="2800" b="0" dirty="0" err="1"/>
              <a:t>dat</a:t>
            </a:r>
            <a:r>
              <a:rPr sz="2800" b="0" dirty="0"/>
              <a:t> de </a:t>
            </a:r>
            <a:r>
              <a:rPr sz="2800" b="0" dirty="0" err="1"/>
              <a:t>leerlingen</a:t>
            </a:r>
            <a:r>
              <a:rPr sz="2800" b="0" dirty="0"/>
              <a:t> </a:t>
            </a:r>
            <a:r>
              <a:rPr sz="2800" b="0" dirty="0" err="1"/>
              <a:t>leren</a:t>
            </a:r>
            <a:r>
              <a:rPr sz="2800" b="0" dirty="0"/>
              <a:t>?</a:t>
            </a:r>
          </a:p>
          <a:p>
            <a:pPr marL="0" indent="0">
              <a:buSzTx/>
              <a:buNone/>
              <a:defRPr sz="4800" b="1">
                <a:solidFill>
                  <a:srgbClr val="008D36"/>
                </a:solidFill>
                <a:latin typeface="Arial"/>
                <a:ea typeface="Arial"/>
                <a:cs typeface="Arial"/>
                <a:sym typeface="Arial"/>
              </a:defRPr>
            </a:pPr>
            <a:r>
              <a:rPr dirty="0"/>
              <a:t>HOE</a:t>
            </a:r>
            <a:r>
              <a:rPr sz="2800" b="0" dirty="0"/>
              <a:t> </a:t>
            </a:r>
            <a:r>
              <a:rPr sz="2800" b="0" dirty="0" err="1"/>
              <a:t>wil</a:t>
            </a:r>
            <a:r>
              <a:rPr sz="2800" b="0" dirty="0"/>
              <a:t> </a:t>
            </a:r>
            <a:r>
              <a:rPr sz="2800" b="0" dirty="0" err="1"/>
              <a:t>ik</a:t>
            </a:r>
            <a:r>
              <a:rPr sz="2800" b="0" dirty="0"/>
              <a:t> </a:t>
            </a:r>
            <a:r>
              <a:rPr sz="2800" b="0" dirty="0" err="1"/>
              <a:t>dat</a:t>
            </a:r>
            <a:r>
              <a:rPr sz="2800" b="0" dirty="0"/>
              <a:t> de </a:t>
            </a:r>
            <a:r>
              <a:rPr sz="2800" b="0" dirty="0" err="1"/>
              <a:t>leerlingen</a:t>
            </a:r>
            <a:r>
              <a:rPr sz="2800" b="0" dirty="0"/>
              <a:t> </a:t>
            </a:r>
            <a:r>
              <a:rPr sz="2800" b="0" dirty="0" err="1"/>
              <a:t>leren</a:t>
            </a:r>
            <a:r>
              <a:rPr sz="2800" b="0" dirty="0"/>
              <a:t>?</a:t>
            </a:r>
          </a:p>
          <a:p>
            <a:pPr marL="0" indent="0">
              <a:buSzTx/>
              <a:buNone/>
              <a:defRPr>
                <a:latin typeface="Arial"/>
                <a:ea typeface="Arial"/>
                <a:cs typeface="Arial"/>
                <a:sym typeface="Arial"/>
              </a:defRPr>
            </a:pPr>
            <a:endParaRPr sz="2800" b="0" dirty="0"/>
          </a:p>
          <a:p>
            <a:pPr marL="0" indent="0">
              <a:buSzTx/>
              <a:buNone/>
            </a:pPr>
            <a:r>
              <a:rPr dirty="0" err="1"/>
              <a:t>Komt</a:t>
            </a:r>
            <a:r>
              <a:rPr dirty="0"/>
              <a:t> de </a:t>
            </a:r>
            <a:r>
              <a:rPr dirty="0" err="1"/>
              <a:t>vraag</a:t>
            </a:r>
            <a:r>
              <a:rPr dirty="0"/>
              <a:t>:</a:t>
            </a:r>
          </a:p>
          <a:p>
            <a:pPr marL="0" indent="0">
              <a:buSzTx/>
              <a:buNone/>
              <a:defRPr sz="4800" b="1">
                <a:solidFill>
                  <a:srgbClr val="008D36"/>
                </a:solidFill>
              </a:defRPr>
            </a:pPr>
            <a:r>
              <a:rPr dirty="0"/>
              <a:t>WAARMEE</a:t>
            </a:r>
            <a:r>
              <a:rPr sz="2800" b="0" dirty="0"/>
              <a:t> </a:t>
            </a:r>
            <a:r>
              <a:rPr sz="2800" b="0" dirty="0" err="1"/>
              <a:t>wil</a:t>
            </a:r>
            <a:r>
              <a:rPr sz="2800" b="0" dirty="0"/>
              <a:t> </a:t>
            </a:r>
            <a:r>
              <a:rPr sz="2800" b="0" dirty="0" err="1"/>
              <a:t>ik</a:t>
            </a:r>
            <a:r>
              <a:rPr sz="2800" b="0" dirty="0"/>
              <a:t> </a:t>
            </a:r>
            <a:r>
              <a:rPr sz="2800" b="0" dirty="0" err="1"/>
              <a:t>dat</a:t>
            </a:r>
            <a:r>
              <a:rPr sz="2800" b="0" dirty="0"/>
              <a:t> de </a:t>
            </a:r>
            <a:r>
              <a:rPr sz="2800" b="0" dirty="0" err="1"/>
              <a:t>leerlingen</a:t>
            </a:r>
            <a:r>
              <a:rPr sz="2800" b="0" dirty="0"/>
              <a:t> </a:t>
            </a:r>
            <a:r>
              <a:rPr sz="2800" b="0" dirty="0" err="1"/>
              <a:t>leren</a:t>
            </a:r>
            <a:r>
              <a:rPr sz="2800" b="0" dirty="0"/>
              <a:t>?</a:t>
            </a:r>
          </a:p>
        </p:txBody>
      </p:sp>
    </p:spTree>
    <p:extLst>
      <p:ext uri="{BB962C8B-B14F-4D97-AF65-F5344CB8AC3E}">
        <p14:creationId xmlns:p14="http://schemas.microsoft.com/office/powerpoint/2010/main" val="125326227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withEffect">
                                  <p:stCondLst>
                                    <p:cond delay="0"/>
                                  </p:stCondLst>
                                  <p:iterate>
                                    <p:tmAbs val="0"/>
                                  </p:iterate>
                                  <p:childTnLst>
                                    <p:set>
                                      <p:cBhvr>
                                        <p:cTn id="6" fill="hold"/>
                                        <p:tgtEl>
                                          <p:spTgt spid="483">
                                            <p:txEl>
                                              <p:pRg st="2" end="2"/>
                                            </p:txEl>
                                          </p:spTgt>
                                        </p:tgtEl>
                                        <p:attrNameLst>
                                          <p:attrName>style.visibility</p:attrName>
                                        </p:attrNameLst>
                                      </p:cBhvr>
                                      <p:to>
                                        <p:strVal val="visible"/>
                                      </p:to>
                                    </p:set>
                                    <p:animEffect transition="in" filter="dissolve">
                                      <p:cBhvr>
                                        <p:cTn id="7" dur="500"/>
                                        <p:tgtEl>
                                          <p:spTgt spid="483">
                                            <p:txEl>
                                              <p:pRg st="2" end="2"/>
                                            </p:txEl>
                                          </p:spTgt>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483">
                                            <p:txEl>
                                              <p:pRg st="3" end="3"/>
                                            </p:txEl>
                                          </p:spTgt>
                                        </p:tgtEl>
                                        <p:attrNameLst>
                                          <p:attrName>style.visibility</p:attrName>
                                        </p:attrNameLst>
                                      </p:cBhvr>
                                      <p:to>
                                        <p:strVal val="visible"/>
                                      </p:to>
                                    </p:set>
                                    <p:animEffect transition="in" filter="dissolve">
                                      <p:cBhvr>
                                        <p:cTn id="11" dur="500"/>
                                        <p:tgtEl>
                                          <p:spTgt spid="48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0" nodeType="clickEffect">
                                  <p:stCondLst>
                                    <p:cond delay="0"/>
                                  </p:stCondLst>
                                  <p:iterate>
                                    <p:tmAbs val="0"/>
                                  </p:iterate>
                                  <p:childTnLst>
                                    <p:set>
                                      <p:cBhvr>
                                        <p:cTn id="15" fill="hold"/>
                                        <p:tgtEl>
                                          <p:spTgt spid="483">
                                            <p:txEl>
                                              <p:pRg st="4" end="4"/>
                                            </p:txEl>
                                          </p:spTgt>
                                        </p:tgtEl>
                                        <p:attrNameLst>
                                          <p:attrName>style.visibility</p:attrName>
                                        </p:attrNameLst>
                                      </p:cBhvr>
                                      <p:to>
                                        <p:strVal val="visible"/>
                                      </p:to>
                                    </p:set>
                                    <p:animEffect transition="in" filter="dissolve">
                                      <p:cBhvr>
                                        <p:cTn id="16" dur="500"/>
                                        <p:tgtEl>
                                          <p:spTgt spid="483">
                                            <p:txEl>
                                              <p:pRg st="4" end="4"/>
                                            </p:txEl>
                                          </p:spTgt>
                                        </p:tgtEl>
                                      </p:cBhvr>
                                    </p:animEffect>
                                  </p:childTnLst>
                                </p:cTn>
                              </p:par>
                              <p:par>
                                <p:cTn id="17" presetID="9" presetClass="entr" fill="hold" grpId="0" nodeType="withEffect">
                                  <p:stCondLst>
                                    <p:cond delay="0"/>
                                  </p:stCondLst>
                                  <p:iterate>
                                    <p:tmAbs val="0"/>
                                  </p:iterate>
                                  <p:childTnLst>
                                    <p:set>
                                      <p:cBhvr>
                                        <p:cTn id="18" fill="hold"/>
                                        <p:tgtEl>
                                          <p:spTgt spid="483">
                                            <p:txEl>
                                              <p:pRg st="5" end="5"/>
                                            </p:txEl>
                                          </p:spTgt>
                                        </p:tgtEl>
                                        <p:attrNameLst>
                                          <p:attrName>style.visibility</p:attrName>
                                        </p:attrNameLst>
                                      </p:cBhvr>
                                      <p:to>
                                        <p:strVal val="visible"/>
                                      </p:to>
                                    </p:set>
                                    <p:animEffect transition="in" filter="dissolve">
                                      <p:cBhvr>
                                        <p:cTn id="19" dur="500"/>
                                        <p:tgtEl>
                                          <p:spTgt spid="4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uiExpan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84"/>
          <p:cNvSpPr txBox="1">
            <a:spLocks noGrp="1"/>
          </p:cNvSpPr>
          <p:nvPr>
            <p:ph type="title"/>
          </p:nvPr>
        </p:nvSpPr>
        <p:spPr>
          <a:xfrm>
            <a:off x="457200" y="1059906"/>
            <a:ext cx="7334250" cy="1288994"/>
          </a:xfrm>
          <a:prstGeom prst="rect">
            <a:avLst/>
          </a:prstGeom>
        </p:spPr>
        <p:txBody>
          <a:bodyPr/>
          <a:lstStyle/>
          <a:p>
            <a:r>
              <a:rPr lang="nl-NL" dirty="0"/>
              <a:t>Programma</a:t>
            </a:r>
            <a:endParaRPr dirty="0"/>
          </a:p>
        </p:txBody>
      </p:sp>
      <p:sp>
        <p:nvSpPr>
          <p:cNvPr id="359" name="Shape 385"/>
          <p:cNvSpPr txBox="1">
            <a:spLocks noGrp="1"/>
          </p:cNvSpPr>
          <p:nvPr>
            <p:ph type="body" sz="half" idx="1"/>
          </p:nvPr>
        </p:nvSpPr>
        <p:spPr>
          <a:xfrm>
            <a:off x="457200" y="2037815"/>
            <a:ext cx="7704164" cy="4325278"/>
          </a:xfrm>
          <a:prstGeom prst="rect">
            <a:avLst/>
          </a:prstGeom>
        </p:spPr>
        <p:txBody>
          <a:bodyPr>
            <a:normAutofit fontScale="62500" lnSpcReduction="20000"/>
          </a:bodyPr>
          <a:lstStyle/>
          <a:p>
            <a:pPr marL="339470" indent="-339470" defTabSz="452627">
              <a:defRPr sz="2700"/>
            </a:pPr>
            <a:r>
              <a:rPr lang="nl-NL" dirty="0"/>
              <a:t>Voorstellen</a:t>
            </a:r>
          </a:p>
          <a:p>
            <a:pPr marL="339470" indent="-339470" defTabSz="452627">
              <a:defRPr sz="2700"/>
            </a:pPr>
            <a:r>
              <a:rPr lang="nl-NL" dirty="0"/>
              <a:t>Vragen vooraf</a:t>
            </a:r>
          </a:p>
          <a:p>
            <a:pPr marL="339470" indent="-339470" defTabSz="452627">
              <a:defRPr sz="2700"/>
            </a:pPr>
            <a:r>
              <a:rPr lang="nl-NL" dirty="0"/>
              <a:t>Van leerdoel tot leeractiviteiten</a:t>
            </a:r>
          </a:p>
          <a:p>
            <a:pPr marL="339470" indent="-339470" defTabSz="452627">
              <a:defRPr sz="2700"/>
            </a:pPr>
            <a:r>
              <a:rPr lang="nl-NL" dirty="0"/>
              <a:t>Stercollecties van VO-content</a:t>
            </a:r>
          </a:p>
          <a:p>
            <a:pPr marL="787145" lvl="1" indent="-339470" defTabSz="452627">
              <a:defRPr sz="2700"/>
            </a:pPr>
            <a:r>
              <a:rPr lang="nl-NL" dirty="0"/>
              <a:t>Wat is een Stercollectie?</a:t>
            </a:r>
          </a:p>
          <a:p>
            <a:pPr marL="787145" lvl="1" indent="-339470" defTabSz="452627">
              <a:defRPr sz="2700"/>
            </a:pPr>
            <a:r>
              <a:rPr lang="nl-NL" dirty="0"/>
              <a:t>Waar kun je Stercollecties vinden? </a:t>
            </a:r>
          </a:p>
          <a:p>
            <a:pPr marL="787145" lvl="1" indent="-339470" defTabSz="452627">
              <a:defRPr sz="2700"/>
            </a:pPr>
            <a:r>
              <a:rPr lang="nl-NL" dirty="0"/>
              <a:t>Wat kun je ermee?</a:t>
            </a:r>
            <a:endParaRPr dirty="0"/>
          </a:p>
          <a:p>
            <a:pPr marL="339470" indent="-339470" defTabSz="452627">
              <a:defRPr sz="2700"/>
            </a:pPr>
            <a:r>
              <a:rPr lang="nl-NL" dirty="0"/>
              <a:t>Aan de slag (plan van aanpak)</a:t>
            </a:r>
          </a:p>
          <a:p>
            <a:pPr marL="787145" lvl="1" indent="-339470" defTabSz="452627">
              <a:defRPr sz="2700"/>
            </a:pPr>
            <a:r>
              <a:rPr lang="nl-NL" dirty="0"/>
              <a:t>Welk onderwerp of thema?</a:t>
            </a:r>
          </a:p>
          <a:p>
            <a:pPr marL="787145" lvl="1" indent="-339470" defTabSz="452627">
              <a:defRPr sz="2700"/>
            </a:pPr>
            <a:r>
              <a:rPr lang="nl-NL" dirty="0"/>
              <a:t>Leerdoelen in kaart brengen</a:t>
            </a:r>
          </a:p>
          <a:p>
            <a:pPr marL="787145" lvl="1" indent="-339470" defTabSz="452627">
              <a:defRPr sz="2700"/>
            </a:pPr>
            <a:r>
              <a:rPr lang="nl-NL" dirty="0"/>
              <a:t>Wat wil je bereiken?</a:t>
            </a:r>
          </a:p>
          <a:p>
            <a:pPr marL="787145" lvl="1" indent="-339470" defTabSz="452627">
              <a:defRPr sz="2700"/>
            </a:pPr>
            <a:r>
              <a:rPr lang="nl-NL" dirty="0"/>
              <a:t>Wat en wie heb je hierbij nodig?</a:t>
            </a:r>
          </a:p>
          <a:p>
            <a:pPr marL="787145" lvl="1" indent="-339470" defTabSz="452627">
              <a:defRPr sz="2700"/>
            </a:pPr>
            <a:r>
              <a:rPr lang="nl-NL" dirty="0"/>
              <a:t>Planning</a:t>
            </a:r>
          </a:p>
          <a:p>
            <a:pPr marL="339470" indent="-339470" defTabSz="452627">
              <a:defRPr sz="2700"/>
            </a:pPr>
            <a:r>
              <a:rPr lang="nl-NL" dirty="0"/>
              <a:t>Ondersteuning</a:t>
            </a:r>
          </a:p>
          <a:p>
            <a:pPr marL="339470" indent="-339470" defTabSz="452627">
              <a:defRPr sz="2700"/>
            </a:pPr>
            <a:r>
              <a:rPr lang="nl-NL" dirty="0"/>
              <a:t>Afspraken volgende bijeenkomsten</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Tijdelijke aanduiding voor inhoud 2"/>
          <p:cNvSpPr txBox="1">
            <a:spLocks noGrp="1"/>
          </p:cNvSpPr>
          <p:nvPr>
            <p:ph type="body" idx="1"/>
          </p:nvPr>
        </p:nvSpPr>
        <p:spPr>
          <a:xfrm>
            <a:off x="452437" y="1315520"/>
            <a:ext cx="7096126" cy="5172593"/>
          </a:xfrm>
          <a:prstGeom prst="rect">
            <a:avLst/>
          </a:prstGeom>
        </p:spPr>
        <p:txBody>
          <a:bodyPr>
            <a:normAutofit/>
          </a:bodyPr>
          <a:lstStyle/>
          <a:p>
            <a:pPr>
              <a:lnSpc>
                <a:spcPct val="90000"/>
              </a:lnSpc>
              <a:buFont typeface="+mj-lt"/>
              <a:buAutoNum type="arabicPeriod"/>
              <a:defRPr sz="1600" u="sng"/>
            </a:pPr>
            <a:r>
              <a:rPr lang="nl-NL" sz="2000" dirty="0">
                <a:solidFill>
                  <a:srgbClr val="7030A0"/>
                </a:solidFill>
              </a:rPr>
              <a:t>E</a:t>
            </a:r>
            <a:r>
              <a:rPr sz="2000" dirty="0" err="1">
                <a:solidFill>
                  <a:srgbClr val="7030A0"/>
                </a:solidFill>
              </a:rPr>
              <a:t>igen</a:t>
            </a:r>
            <a:r>
              <a:rPr sz="2000" dirty="0">
                <a:solidFill>
                  <a:srgbClr val="7030A0"/>
                </a:solidFill>
              </a:rPr>
              <a:t> </a:t>
            </a:r>
            <a:r>
              <a:rPr sz="2000" dirty="0" err="1">
                <a:solidFill>
                  <a:srgbClr val="7030A0"/>
                </a:solidFill>
              </a:rPr>
              <a:t>verzameling</a:t>
            </a:r>
            <a:r>
              <a:rPr sz="2000" dirty="0">
                <a:solidFill>
                  <a:srgbClr val="7030A0"/>
                </a:solidFill>
              </a:rPr>
              <a:t> van </a:t>
            </a:r>
            <a:r>
              <a:rPr sz="2000" dirty="0" err="1">
                <a:solidFill>
                  <a:srgbClr val="7030A0"/>
                </a:solidFill>
              </a:rPr>
              <a:t>materialen</a:t>
            </a:r>
            <a:endParaRPr sz="2000" dirty="0">
              <a:solidFill>
                <a:srgbClr val="7030A0"/>
              </a:solidFill>
            </a:endParaRPr>
          </a:p>
          <a:p>
            <a:pPr>
              <a:lnSpc>
                <a:spcPct val="90000"/>
              </a:lnSpc>
              <a:buFont typeface="+mj-lt"/>
              <a:buAutoNum type="arabicPeriod"/>
              <a:defRPr sz="1600" u="sng"/>
            </a:pPr>
            <a:r>
              <a:rPr sz="2000" dirty="0">
                <a:solidFill>
                  <a:srgbClr val="7030A0"/>
                </a:solidFill>
                <a:uFill>
                  <a:solidFill>
                    <a:srgbClr val="0000FF"/>
                  </a:solidFill>
                </a:uFill>
                <a:hlinkClick r:id="rId2"/>
              </a:rPr>
              <a:t>VO-content</a:t>
            </a:r>
          </a:p>
          <a:p>
            <a:pPr>
              <a:lnSpc>
                <a:spcPct val="90000"/>
              </a:lnSpc>
              <a:buFont typeface="+mj-lt"/>
              <a:buAutoNum type="arabicPeriod"/>
              <a:defRPr sz="1600" u="sng"/>
            </a:pPr>
            <a:r>
              <a:rPr sz="2000" dirty="0" err="1">
                <a:solidFill>
                  <a:srgbClr val="7030A0"/>
                </a:solidFill>
              </a:rPr>
              <a:t>Wikiwijs</a:t>
            </a:r>
            <a:br>
              <a:rPr sz="2000" dirty="0">
                <a:solidFill>
                  <a:srgbClr val="7030A0"/>
                </a:solidFill>
              </a:rPr>
            </a:br>
            <a:r>
              <a:rPr sz="2000" dirty="0">
                <a:solidFill>
                  <a:srgbClr val="7030A0"/>
                </a:solidFill>
                <a:uFill>
                  <a:solidFill>
                    <a:srgbClr val="0000FF"/>
                  </a:solidFill>
                </a:uFill>
                <a:hlinkClick r:id="rId3"/>
              </a:rPr>
              <a:t>www.wikiwijs</a:t>
            </a:r>
            <a:r>
              <a:rPr lang="nl-NL" sz="2000" dirty="0">
                <a:solidFill>
                  <a:srgbClr val="7030A0"/>
                </a:solidFill>
                <a:uFill>
                  <a:solidFill>
                    <a:srgbClr val="0000FF"/>
                  </a:solidFill>
                </a:uFill>
                <a:hlinkClick r:id="rId3"/>
              </a:rPr>
              <a:t>.</a:t>
            </a:r>
            <a:r>
              <a:rPr sz="2000" dirty="0" err="1">
                <a:solidFill>
                  <a:srgbClr val="7030A0"/>
                </a:solidFill>
                <a:uFill>
                  <a:solidFill>
                    <a:srgbClr val="0000FF"/>
                  </a:solidFill>
                </a:uFill>
                <a:hlinkClick r:id="rId3"/>
              </a:rPr>
              <a:t>nl</a:t>
            </a:r>
            <a:endParaRPr sz="2000" dirty="0">
              <a:solidFill>
                <a:srgbClr val="7030A0"/>
              </a:solidFill>
            </a:endParaRPr>
          </a:p>
          <a:p>
            <a:pPr>
              <a:lnSpc>
                <a:spcPct val="90000"/>
              </a:lnSpc>
              <a:buFont typeface="+mj-lt"/>
              <a:buAutoNum type="arabicPeriod"/>
              <a:defRPr sz="1600" u="sng"/>
            </a:pPr>
            <a:r>
              <a:rPr sz="2000" dirty="0" err="1">
                <a:solidFill>
                  <a:srgbClr val="7030A0"/>
                </a:solidFill>
              </a:rPr>
              <a:t>Digischool</a:t>
            </a:r>
            <a:br>
              <a:rPr sz="2000" dirty="0">
                <a:solidFill>
                  <a:srgbClr val="7030A0"/>
                </a:solidFill>
              </a:rPr>
            </a:br>
            <a:r>
              <a:rPr sz="2000" dirty="0">
                <a:solidFill>
                  <a:srgbClr val="7030A0"/>
                </a:solidFill>
                <a:uFill>
                  <a:solidFill>
                    <a:srgbClr val="0000FF"/>
                  </a:solidFill>
                </a:uFill>
                <a:hlinkClick r:id="rId4"/>
              </a:rPr>
              <a:t>www.digischool.nl</a:t>
            </a:r>
            <a:r>
              <a:rPr lang="nl-NL" sz="2000" dirty="0">
                <a:solidFill>
                  <a:srgbClr val="7030A0"/>
                </a:solidFill>
                <a:uFill>
                  <a:solidFill>
                    <a:srgbClr val="0000FF"/>
                  </a:solidFill>
                </a:uFill>
              </a:rPr>
              <a:t>, </a:t>
            </a:r>
            <a:r>
              <a:rPr sz="2000" dirty="0" err="1">
                <a:solidFill>
                  <a:srgbClr val="7030A0"/>
                </a:solidFill>
              </a:rPr>
              <a:t>vakcommunities</a:t>
            </a:r>
            <a:endParaRPr sz="2000" dirty="0">
              <a:solidFill>
                <a:srgbClr val="7030A0"/>
              </a:solidFill>
            </a:endParaRPr>
          </a:p>
          <a:p>
            <a:pPr>
              <a:lnSpc>
                <a:spcPct val="90000"/>
              </a:lnSpc>
              <a:buFont typeface="+mj-lt"/>
              <a:buAutoNum type="arabicPeriod"/>
              <a:defRPr sz="1600" u="sng"/>
            </a:pPr>
            <a:r>
              <a:rPr sz="2000" dirty="0" err="1">
                <a:solidFill>
                  <a:srgbClr val="7030A0"/>
                </a:solidFill>
              </a:rPr>
              <a:t>Klascement</a:t>
            </a:r>
            <a:br>
              <a:rPr sz="2000" dirty="0">
                <a:solidFill>
                  <a:srgbClr val="7030A0"/>
                </a:solidFill>
              </a:rPr>
            </a:br>
            <a:r>
              <a:rPr sz="2000" dirty="0">
                <a:solidFill>
                  <a:srgbClr val="7030A0"/>
                </a:solidFill>
                <a:uFill>
                  <a:solidFill>
                    <a:srgbClr val="0000FF"/>
                  </a:solidFill>
                </a:uFill>
                <a:hlinkClick r:id="rId5"/>
              </a:rPr>
              <a:t>www.klascement.be</a:t>
            </a:r>
            <a:r>
              <a:rPr lang="nl-NL" sz="2000" dirty="0">
                <a:solidFill>
                  <a:srgbClr val="7030A0"/>
                </a:solidFill>
              </a:rPr>
              <a:t> en </a:t>
            </a:r>
            <a:r>
              <a:rPr sz="2000" dirty="0">
                <a:solidFill>
                  <a:srgbClr val="7030A0"/>
                </a:solidFill>
                <a:uFill>
                  <a:solidFill>
                    <a:srgbClr val="0000FF"/>
                  </a:solidFill>
                </a:uFill>
                <a:hlinkClick r:id="rId6"/>
              </a:rPr>
              <a:t>www.klascement.nl</a:t>
            </a:r>
            <a:endParaRPr lang="nl-NL" sz="2000" dirty="0">
              <a:solidFill>
                <a:srgbClr val="7030A0"/>
              </a:solidFill>
              <a:uFill>
                <a:solidFill>
                  <a:srgbClr val="0000FF"/>
                </a:solidFill>
              </a:uFill>
            </a:endParaRPr>
          </a:p>
          <a:p>
            <a:pPr>
              <a:buFont typeface="+mj-lt"/>
              <a:buAutoNum type="arabicPeriod"/>
              <a:defRPr sz="1600" u="sng"/>
            </a:pPr>
            <a:r>
              <a:rPr lang="nl-NL" sz="2000" dirty="0"/>
              <a:t>Google zoekmachine</a:t>
            </a:r>
          </a:p>
          <a:p>
            <a:pPr>
              <a:buFont typeface="+mj-lt"/>
              <a:buAutoNum type="arabicPeriod"/>
              <a:defRPr sz="1600" u="sng"/>
            </a:pPr>
            <a:r>
              <a:rPr lang="nl-NL" sz="2000" dirty="0" err="1"/>
              <a:t>DuckDuckGo</a:t>
            </a:r>
            <a:r>
              <a:rPr lang="nl-NL" sz="2000" dirty="0"/>
              <a:t> en Jouw Zoekmachine</a:t>
            </a:r>
            <a:br>
              <a:rPr lang="nl-NL" sz="2000" dirty="0"/>
            </a:br>
            <a:r>
              <a:rPr lang="nl-NL" sz="2000" dirty="0">
                <a:solidFill>
                  <a:srgbClr val="0000FF"/>
                </a:solidFill>
                <a:uFill>
                  <a:solidFill>
                    <a:srgbClr val="0000FF"/>
                  </a:solidFill>
                </a:uFill>
                <a:hlinkClick r:id="rId7"/>
              </a:rPr>
              <a:t>www.duckduckgo.com</a:t>
            </a:r>
            <a:r>
              <a:rPr lang="nl-NL" sz="2000" dirty="0">
                <a:solidFill>
                  <a:srgbClr val="0000FF"/>
                </a:solidFill>
                <a:uFill>
                  <a:solidFill>
                    <a:srgbClr val="0000FF"/>
                  </a:solidFill>
                </a:uFill>
              </a:rPr>
              <a:t> en http://jouwzoekmachine.nl/</a:t>
            </a:r>
            <a:endParaRPr lang="nl-NL" sz="2000" dirty="0"/>
          </a:p>
          <a:p>
            <a:pPr>
              <a:buFont typeface="+mj-lt"/>
              <a:buAutoNum type="arabicPeriod"/>
              <a:defRPr sz="1600"/>
            </a:pPr>
            <a:r>
              <a:rPr lang="nl-NL" sz="2000" dirty="0"/>
              <a:t>Materiaal van de uitgevers</a:t>
            </a:r>
          </a:p>
          <a:p>
            <a:pPr marL="0" indent="0">
              <a:lnSpc>
                <a:spcPct val="90000"/>
              </a:lnSpc>
              <a:buNone/>
              <a:defRPr sz="1600" u="sng"/>
            </a:pPr>
            <a:endParaRPr dirty="0">
              <a:solidFill>
                <a:srgbClr val="7030A0"/>
              </a:solidFill>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Afbeelding 6" descr="Afbeelding 6"/>
          <p:cNvPicPr>
            <a:picLocks noChangeAspect="1"/>
          </p:cNvPicPr>
          <p:nvPr/>
        </p:nvPicPr>
        <p:blipFill>
          <a:blip r:embed="rId3">
            <a:extLst/>
          </a:blip>
          <a:stretch>
            <a:fillRect/>
          </a:stretch>
        </p:blipFill>
        <p:spPr>
          <a:xfrm>
            <a:off x="4720340" y="3847753"/>
            <a:ext cx="2727945" cy="2727945"/>
          </a:xfrm>
          <a:prstGeom prst="rect">
            <a:avLst/>
          </a:prstGeom>
          <a:ln w="12700">
            <a:miter lim="400000"/>
          </a:ln>
        </p:spPr>
      </p:pic>
      <p:pic>
        <p:nvPicPr>
          <p:cNvPr id="395" name="Afbeelding 3" descr="Afbeelding 3"/>
          <p:cNvPicPr>
            <a:picLocks noChangeAspect="1"/>
          </p:cNvPicPr>
          <p:nvPr/>
        </p:nvPicPr>
        <p:blipFill>
          <a:blip r:embed="rId4">
            <a:extLst/>
          </a:blip>
          <a:stretch>
            <a:fillRect/>
          </a:stretch>
        </p:blipFill>
        <p:spPr>
          <a:xfrm rot="20339359">
            <a:off x="253709" y="1443671"/>
            <a:ext cx="4107284" cy="2176861"/>
          </a:xfrm>
          <a:prstGeom prst="rect">
            <a:avLst/>
          </a:prstGeom>
          <a:ln w="12700">
            <a:miter lim="400000"/>
          </a:ln>
        </p:spPr>
      </p:pic>
      <p:pic>
        <p:nvPicPr>
          <p:cNvPr id="396" name="Afbeelding 4" descr="Afbeelding 4"/>
          <p:cNvPicPr>
            <a:picLocks noChangeAspect="1"/>
          </p:cNvPicPr>
          <p:nvPr/>
        </p:nvPicPr>
        <p:blipFill>
          <a:blip r:embed="rId5">
            <a:extLst/>
          </a:blip>
          <a:stretch>
            <a:fillRect/>
          </a:stretch>
        </p:blipFill>
        <p:spPr>
          <a:xfrm rot="388590">
            <a:off x="4739861" y="1331952"/>
            <a:ext cx="3200401" cy="2400301"/>
          </a:xfrm>
          <a:prstGeom prst="rect">
            <a:avLst/>
          </a:prstGeom>
          <a:ln w="12700">
            <a:miter lim="400000"/>
          </a:ln>
        </p:spPr>
      </p:pic>
      <p:sp>
        <p:nvSpPr>
          <p:cNvPr id="397" name="Titel 1"/>
          <p:cNvSpPr txBox="1">
            <a:spLocks noGrp="1"/>
          </p:cNvSpPr>
          <p:nvPr>
            <p:ph type="title"/>
          </p:nvPr>
        </p:nvSpPr>
        <p:spPr>
          <a:xfrm>
            <a:off x="2980194" y="-178932"/>
            <a:ext cx="7082588" cy="1342945"/>
          </a:xfrm>
          <a:prstGeom prst="rect">
            <a:avLst/>
          </a:prstGeom>
        </p:spPr>
        <p:txBody>
          <a:bodyPr/>
          <a:lstStyle>
            <a:lvl1pPr>
              <a:defRPr sz="3200"/>
            </a:lvl1pPr>
          </a:lstStyle>
          <a:p>
            <a:r>
              <a:rPr dirty="0" err="1"/>
              <a:t>Stercollectie</a:t>
            </a:r>
            <a:r>
              <a:rPr dirty="0"/>
              <a:t> = </a:t>
            </a:r>
            <a:r>
              <a:rPr dirty="0" err="1"/>
              <a:t>vele</a:t>
            </a:r>
            <a:r>
              <a:rPr dirty="0"/>
              <a:t> “</a:t>
            </a:r>
            <a:r>
              <a:rPr dirty="0" err="1"/>
              <a:t>leer”blokjes</a:t>
            </a:r>
            <a:endParaRPr dirty="0"/>
          </a:p>
        </p:txBody>
      </p:sp>
      <p:sp>
        <p:nvSpPr>
          <p:cNvPr id="398" name="Tijdelijke aanduiding voor tekst 2"/>
          <p:cNvSpPr txBox="1">
            <a:spLocks noGrp="1"/>
          </p:cNvSpPr>
          <p:nvPr>
            <p:ph type="body" sz="quarter" idx="1"/>
          </p:nvPr>
        </p:nvSpPr>
        <p:spPr>
          <a:xfrm>
            <a:off x="288050" y="4264002"/>
            <a:ext cx="4038601" cy="1611316"/>
          </a:xfrm>
          <a:prstGeom prst="rect">
            <a:avLst/>
          </a:prstGeom>
        </p:spPr>
        <p:txBody>
          <a:bodyPr>
            <a:normAutofit/>
          </a:bodyPr>
          <a:lstStyle>
            <a:lvl1pPr marL="322325" indent="-322325" defTabSz="429768">
              <a:spcBef>
                <a:spcPts val="500"/>
              </a:spcBef>
              <a:defRPr sz="2632"/>
            </a:lvl1pPr>
          </a:lstStyle>
          <a:p>
            <a:r>
              <a:rPr sz="2400" dirty="0" err="1"/>
              <a:t>Voor</a:t>
            </a:r>
            <a:r>
              <a:rPr sz="2400" dirty="0"/>
              <a:t> het </a:t>
            </a:r>
            <a:r>
              <a:rPr sz="2400" dirty="0" err="1"/>
              <a:t>maken</a:t>
            </a:r>
            <a:r>
              <a:rPr sz="2400" dirty="0"/>
              <a:t> van </a:t>
            </a:r>
            <a:r>
              <a:rPr sz="2400" dirty="0" err="1"/>
              <a:t>een</a:t>
            </a:r>
            <a:r>
              <a:rPr sz="2400" dirty="0"/>
              <a:t> “eigen” huis, op </a:t>
            </a:r>
            <a:r>
              <a:rPr sz="2400" dirty="0" err="1"/>
              <a:t>grond</a:t>
            </a:r>
            <a:r>
              <a:rPr sz="2400" dirty="0"/>
              <a:t> van </a:t>
            </a:r>
            <a:r>
              <a:rPr sz="2400" dirty="0" err="1"/>
              <a:t>je</a:t>
            </a:r>
            <a:r>
              <a:rPr sz="2400" dirty="0"/>
              <a:t> “eigen” </a:t>
            </a:r>
            <a:r>
              <a:rPr sz="2400" dirty="0" err="1"/>
              <a:t>wensen</a:t>
            </a:r>
            <a:endParaRPr sz="2400" dirty="0"/>
          </a:p>
        </p:txBody>
      </p:sp>
      <p:sp>
        <p:nvSpPr>
          <p:cNvPr id="399" name="Rechthoek 5"/>
          <p:cNvSpPr txBox="1"/>
          <p:nvPr/>
        </p:nvSpPr>
        <p:spPr>
          <a:xfrm rot="379929">
            <a:off x="2992277" y="3709873"/>
            <a:ext cx="5683938"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800" b="1">
                <a:ln w="12699">
                  <a:solidFill>
                    <a:schemeClr val="accent4"/>
                  </a:solidFill>
                </a:ln>
                <a:solidFill>
                  <a:srgbClr val="B3A2C7"/>
                </a:solidFill>
              </a:defRPr>
            </a:lvl1pPr>
          </a:lstStyle>
          <a:p>
            <a:r>
              <a:rPr dirty="0">
                <a:latin typeface="Arial" panose="020B0604020202020204" pitchFamily="34" charset="0"/>
                <a:cs typeface="Arial" panose="020B0604020202020204" pitchFamily="34" charset="0"/>
              </a:rPr>
              <a:t>Van </a:t>
            </a:r>
            <a:r>
              <a:rPr dirty="0" err="1">
                <a:latin typeface="Arial" panose="020B0604020202020204" pitchFamily="34" charset="0"/>
                <a:cs typeface="Arial" panose="020B0604020202020204" pitchFamily="34" charset="0"/>
              </a:rPr>
              <a:t>simpel</a:t>
            </a:r>
            <a:endParaRPr dirty="0">
              <a:latin typeface="Arial" panose="020B0604020202020204" pitchFamily="34" charset="0"/>
              <a:cs typeface="Arial" panose="020B0604020202020204" pitchFamily="34" charset="0"/>
            </a:endParaRPr>
          </a:p>
        </p:txBody>
      </p:sp>
      <p:sp>
        <p:nvSpPr>
          <p:cNvPr id="400" name="Rechthoek 7"/>
          <p:cNvSpPr txBox="1"/>
          <p:nvPr/>
        </p:nvSpPr>
        <p:spPr>
          <a:xfrm rot="21170766">
            <a:off x="3448965" y="6182747"/>
            <a:ext cx="5683938"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2800" b="1">
                <a:ln w="12699">
                  <a:solidFill>
                    <a:schemeClr val="accent4"/>
                  </a:solidFill>
                </a:ln>
                <a:solidFill>
                  <a:srgbClr val="B3A2C7"/>
                </a:solidFill>
              </a:defRPr>
            </a:lvl1pPr>
          </a:lstStyle>
          <a:p>
            <a:r>
              <a:rPr dirty="0">
                <a:latin typeface="Arial" panose="020B0604020202020204" pitchFamily="34" charset="0"/>
                <a:cs typeface="Arial" panose="020B0604020202020204" pitchFamily="34" charset="0"/>
              </a:rPr>
              <a:t>Tot complex</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69"/>
          <p:cNvSpPr txBox="1">
            <a:spLocks noGrp="1"/>
          </p:cNvSpPr>
          <p:nvPr>
            <p:ph type="title"/>
          </p:nvPr>
        </p:nvSpPr>
        <p:spPr>
          <a:xfrm>
            <a:off x="2835200" y="0"/>
            <a:ext cx="7082589" cy="1342944"/>
          </a:xfrm>
          <a:prstGeom prst="rect">
            <a:avLst/>
          </a:prstGeom>
        </p:spPr>
        <p:txBody>
          <a:bodyPr/>
          <a:lstStyle/>
          <a:p>
            <a:r>
              <a:rPr dirty="0" err="1"/>
              <a:t>Voorbeeld</a:t>
            </a:r>
            <a:r>
              <a:rPr dirty="0"/>
              <a:t> </a:t>
            </a:r>
            <a:r>
              <a:rPr dirty="0" err="1"/>
              <a:t>Stercollectie</a:t>
            </a:r>
            <a:endParaRPr dirty="0"/>
          </a:p>
        </p:txBody>
      </p:sp>
      <p:sp>
        <p:nvSpPr>
          <p:cNvPr id="403" name="Shape 470"/>
          <p:cNvSpPr txBox="1"/>
          <p:nvPr/>
        </p:nvSpPr>
        <p:spPr>
          <a:xfrm>
            <a:off x="196554" y="4565000"/>
            <a:ext cx="3404433" cy="461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800" b="1">
                <a:solidFill>
                  <a:srgbClr val="008D36"/>
                </a:solidFill>
                <a:latin typeface="Calibri"/>
                <a:ea typeface="Calibri"/>
                <a:cs typeface="Calibri"/>
                <a:sym typeface="Calibri"/>
              </a:defRPr>
            </a:lvl1pPr>
          </a:lstStyle>
          <a:p>
            <a:r>
              <a:rPr sz="2400" dirty="0">
                <a:latin typeface="Arial" panose="020B0604020202020204" pitchFamily="34" charset="0"/>
                <a:cs typeface="Arial" panose="020B0604020202020204" pitchFamily="34" charset="0"/>
              </a:rPr>
              <a:t>Complete </a:t>
            </a:r>
            <a:r>
              <a:rPr sz="2400" dirty="0" err="1">
                <a:latin typeface="Arial" panose="020B0604020202020204" pitchFamily="34" charset="0"/>
                <a:cs typeface="Arial" panose="020B0604020202020204" pitchFamily="34" charset="0"/>
              </a:rPr>
              <a:t>leerlijnen</a:t>
            </a:r>
            <a:endParaRPr sz="2400" dirty="0">
              <a:latin typeface="Arial" panose="020B0604020202020204" pitchFamily="34" charset="0"/>
              <a:cs typeface="Arial" panose="020B0604020202020204" pitchFamily="34" charset="0"/>
            </a:endParaRPr>
          </a:p>
        </p:txBody>
      </p:sp>
      <p:sp>
        <p:nvSpPr>
          <p:cNvPr id="404" name="Shape 471"/>
          <p:cNvSpPr txBox="1"/>
          <p:nvPr/>
        </p:nvSpPr>
        <p:spPr>
          <a:xfrm>
            <a:off x="681883" y="4966953"/>
            <a:ext cx="6120426"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800" b="1">
                <a:solidFill>
                  <a:srgbClr val="008D36"/>
                </a:solidFill>
                <a:latin typeface="Calibri"/>
                <a:ea typeface="Calibri"/>
                <a:cs typeface="Calibri"/>
                <a:sym typeface="Calibri"/>
              </a:defRPr>
            </a:lvl1pPr>
          </a:lstStyle>
          <a:p>
            <a:r>
              <a:rPr sz="2400" dirty="0" err="1">
                <a:latin typeface="Arial" panose="020B0604020202020204" pitchFamily="34" charset="0"/>
                <a:cs typeface="Arial" panose="020B0604020202020204" pitchFamily="34" charset="0"/>
              </a:rPr>
              <a:t>Voldoen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aan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kerndoelen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en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eindt</a:t>
            </a:r>
            <a:r>
              <a:rPr dirty="0" err="1"/>
              <a:t>ermen</a:t>
            </a:r>
            <a:endParaRPr dirty="0"/>
          </a:p>
        </p:txBody>
      </p:sp>
      <p:sp>
        <p:nvSpPr>
          <p:cNvPr id="405" name="Shape 472"/>
          <p:cNvSpPr txBox="1"/>
          <p:nvPr/>
        </p:nvSpPr>
        <p:spPr>
          <a:xfrm>
            <a:off x="1196900" y="5375266"/>
            <a:ext cx="3893370" cy="461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800" b="1">
                <a:solidFill>
                  <a:srgbClr val="008D36"/>
                </a:solidFill>
                <a:latin typeface="Calibri"/>
                <a:ea typeface="Calibri"/>
                <a:cs typeface="Calibri"/>
                <a:sym typeface="Calibri"/>
              </a:defRPr>
            </a:lvl1pPr>
          </a:lstStyle>
          <a:p>
            <a:r>
              <a:rPr sz="2400" dirty="0" err="1">
                <a:latin typeface="Arial" panose="020B0604020202020204" pitchFamily="34" charset="0"/>
                <a:cs typeface="Arial" panose="020B0604020202020204" pitchFamily="34" charset="0"/>
              </a:rPr>
              <a:t>Opgebouwd</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uit</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thema’s</a:t>
            </a:r>
            <a:endParaRPr sz="2400" dirty="0">
              <a:latin typeface="Arial" panose="020B0604020202020204" pitchFamily="34" charset="0"/>
              <a:cs typeface="Arial" panose="020B0604020202020204" pitchFamily="34" charset="0"/>
            </a:endParaRPr>
          </a:p>
        </p:txBody>
      </p:sp>
      <p:pic>
        <p:nvPicPr>
          <p:cNvPr id="406" name="image18.png" descr="image18.png"/>
          <p:cNvPicPr>
            <a:picLocks noChangeAspect="1"/>
          </p:cNvPicPr>
          <p:nvPr/>
        </p:nvPicPr>
        <p:blipFill>
          <a:blip r:embed="rId3">
            <a:extLst/>
          </a:blip>
          <a:stretch>
            <a:fillRect/>
          </a:stretch>
        </p:blipFill>
        <p:spPr>
          <a:xfrm>
            <a:off x="18598" y="1359106"/>
            <a:ext cx="9144001" cy="2709873"/>
          </a:xfrm>
          <a:prstGeom prst="rect">
            <a:avLst/>
          </a:prstGeom>
          <a:ln w="12700">
            <a:miter lim="400000"/>
          </a:ln>
        </p:spPr>
      </p:pic>
      <p:sp>
        <p:nvSpPr>
          <p:cNvPr id="407" name="Rechthoek 1"/>
          <p:cNvSpPr txBox="1"/>
          <p:nvPr/>
        </p:nvSpPr>
        <p:spPr>
          <a:xfrm rot="20704722">
            <a:off x="3466870" y="3587089"/>
            <a:ext cx="5446361" cy="95410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sz="2800" b="1">
                <a:ln w="12699">
                  <a:solidFill>
                    <a:schemeClr val="accent4"/>
                  </a:solidFill>
                </a:ln>
                <a:solidFill>
                  <a:srgbClr val="B3A2C7"/>
                </a:solidFill>
              </a:defRPr>
            </a:pPr>
            <a:r>
              <a:rPr dirty="0">
                <a:latin typeface="Arial" panose="020B0604020202020204" pitchFamily="34" charset="0"/>
                <a:cs typeface="Arial" panose="020B0604020202020204" pitchFamily="34" charset="0"/>
              </a:rPr>
              <a:t>De “</a:t>
            </a:r>
            <a:r>
              <a:rPr dirty="0" err="1">
                <a:latin typeface="Arial" panose="020B0604020202020204" pitchFamily="34" charset="0"/>
                <a:cs typeface="Arial" panose="020B0604020202020204" pitchFamily="34" charset="0"/>
              </a:rPr>
              <a:t>blokjes</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zijn</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alvast</a:t>
            </a:r>
            <a:r>
              <a:rPr dirty="0">
                <a:latin typeface="Arial" panose="020B0604020202020204" pitchFamily="34" charset="0"/>
                <a:cs typeface="Arial" panose="020B0604020202020204" pitchFamily="34" charset="0"/>
              </a:rPr>
              <a:t> tot </a:t>
            </a:r>
            <a:r>
              <a:rPr dirty="0" err="1">
                <a:latin typeface="Arial" panose="020B0604020202020204" pitchFamily="34" charset="0"/>
                <a:cs typeface="Arial" panose="020B0604020202020204" pitchFamily="34" charset="0"/>
              </a:rPr>
              <a:t>een</a:t>
            </a:r>
            <a:r>
              <a:rPr dirty="0">
                <a:latin typeface="Arial" panose="020B0604020202020204" pitchFamily="34" charset="0"/>
                <a:cs typeface="Arial" panose="020B0604020202020204" pitchFamily="34" charset="0"/>
              </a:rPr>
              <a:t> </a:t>
            </a:r>
          </a:p>
          <a:p>
            <a:pPr algn="ctr">
              <a:defRPr sz="2800" b="1">
                <a:ln w="12699">
                  <a:solidFill>
                    <a:schemeClr val="accent4"/>
                  </a:solidFill>
                </a:ln>
                <a:solidFill>
                  <a:srgbClr val="B3A2C7"/>
                </a:solidFill>
              </a:defRPr>
            </a:pPr>
            <a:r>
              <a:rPr dirty="0">
                <a:latin typeface="Arial" panose="020B0604020202020204" pitchFamily="34" charset="0"/>
                <a:cs typeface="Arial" panose="020B0604020202020204" pitchFamily="34" charset="0"/>
              </a:rPr>
              <a:t>Casco huis </a:t>
            </a:r>
            <a:r>
              <a:rPr dirty="0" err="1">
                <a:latin typeface="Arial" panose="020B0604020202020204" pitchFamily="34" charset="0"/>
                <a:cs typeface="Arial" panose="020B0604020202020204" pitchFamily="34" charset="0"/>
              </a:rPr>
              <a:t>gemaakt</a:t>
            </a:r>
            <a:r>
              <a:rPr dirty="0">
                <a:latin typeface="Arial" panose="020B0604020202020204" pitchFamily="34" charset="0"/>
                <a:cs typeface="Arial" panose="020B0604020202020204" pitchFamily="34" charset="0"/>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03"/>
                                        </p:tgtEl>
                                        <p:attrNameLst>
                                          <p:attrName>style.visibility</p:attrName>
                                        </p:attrNameLst>
                                      </p:cBhvr>
                                      <p:to>
                                        <p:strVal val="visible"/>
                                      </p:to>
                                    </p:set>
                                    <p:animEffect transition="in" filter="dissolve">
                                      <p:cBhvr>
                                        <p:cTn id="7" dur="1000"/>
                                        <p:tgtEl>
                                          <p:spTgt spid="403"/>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404"/>
                                        </p:tgtEl>
                                        <p:attrNameLst>
                                          <p:attrName>style.visibility</p:attrName>
                                        </p:attrNameLst>
                                      </p:cBhvr>
                                      <p:to>
                                        <p:strVal val="visible"/>
                                      </p:to>
                                    </p:set>
                                    <p:animEffect transition="in" filter="dissolve">
                                      <p:cBhvr>
                                        <p:cTn id="11" dur="1000"/>
                                        <p:tgtEl>
                                          <p:spTgt spid="404"/>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405"/>
                                        </p:tgtEl>
                                        <p:attrNameLst>
                                          <p:attrName>style.visibility</p:attrName>
                                        </p:attrNameLst>
                                      </p:cBhvr>
                                      <p:to>
                                        <p:strVal val="visible"/>
                                      </p:to>
                                    </p:set>
                                    <p:animEffect transition="in" filter="dissolve">
                                      <p:cBhvr>
                                        <p:cTn id="15" dur="10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1" animBg="1" advAuto="0"/>
      <p:bldP spid="404" grpId="2" animBg="1" advAuto="0"/>
      <p:bldP spid="405" grpId="3"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itel 1"/>
          <p:cNvSpPr txBox="1">
            <a:spLocks noGrp="1"/>
          </p:cNvSpPr>
          <p:nvPr>
            <p:ph type="title"/>
          </p:nvPr>
        </p:nvSpPr>
        <p:spPr>
          <a:xfrm>
            <a:off x="254000" y="844005"/>
            <a:ext cx="5913891" cy="1342944"/>
          </a:xfrm>
          <a:prstGeom prst="rect">
            <a:avLst/>
          </a:prstGeom>
        </p:spPr>
        <p:txBody>
          <a:bodyPr>
            <a:normAutofit/>
          </a:bodyPr>
          <a:lstStyle/>
          <a:p>
            <a:pPr defTabSz="452627">
              <a:defRPr sz="2772"/>
            </a:pPr>
            <a:r>
              <a:rPr sz="2400" dirty="0">
                <a:latin typeface="Arial" panose="020B0604020202020204" pitchFamily="34" charset="0"/>
                <a:cs typeface="Arial" panose="020B0604020202020204" pitchFamily="34" charset="0"/>
              </a:rPr>
              <a:t>Maar </a:t>
            </a:r>
            <a:r>
              <a:rPr sz="2400" i="1" dirty="0" err="1">
                <a:latin typeface="Arial" panose="020B0604020202020204" pitchFamily="34" charset="0"/>
                <a:ea typeface="+mj-ea"/>
                <a:cs typeface="Arial" panose="020B0604020202020204" pitchFamily="34" charset="0"/>
                <a:sym typeface="Helvetica"/>
              </a:rPr>
              <a:t>alles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uit</a:t>
            </a:r>
            <a:r>
              <a:rPr sz="2400" dirty="0">
                <a:latin typeface="Arial" panose="020B0604020202020204" pitchFamily="34" charset="0"/>
                <a:cs typeface="Arial" panose="020B0604020202020204" pitchFamily="34" charset="0"/>
              </a:rPr>
              <a:t> het “ </a:t>
            </a:r>
            <a:r>
              <a:rPr sz="2400" b="1" dirty="0">
                <a:latin typeface="Arial" panose="020B0604020202020204" pitchFamily="34" charset="0"/>
                <a:ea typeface="+mj-ea"/>
                <a:cs typeface="Arial" panose="020B0604020202020204" pitchFamily="34" charset="0"/>
                <a:sym typeface="Helvetica"/>
              </a:rPr>
              <a:t>Casco </a:t>
            </a:r>
            <a:r>
              <a:rPr sz="2400" dirty="0">
                <a:latin typeface="Arial" panose="020B0604020202020204" pitchFamily="34" charset="0"/>
                <a:cs typeface="Arial" panose="020B0604020202020204" pitchFamily="34" charset="0"/>
              </a:rPr>
              <a:t>” huis</a:t>
            </a:r>
            <a:br>
              <a:rPr sz="2400" dirty="0">
                <a:latin typeface="Arial" panose="020B0604020202020204" pitchFamily="34" charset="0"/>
                <a:cs typeface="Arial" panose="020B0604020202020204" pitchFamily="34" charset="0"/>
              </a:rPr>
            </a:br>
            <a:r>
              <a:rPr sz="2400" dirty="0">
                <a:latin typeface="Arial" panose="020B0604020202020204" pitchFamily="34" charset="0"/>
                <a:cs typeface="Arial" panose="020B0604020202020204" pitchFamily="34" charset="0"/>
              </a:rPr>
              <a:t>is, </a:t>
            </a:r>
            <a:r>
              <a:rPr sz="2400" dirty="0" err="1">
                <a:latin typeface="Arial" panose="020B0604020202020204" pitchFamily="34" charset="0"/>
                <a:cs typeface="Arial" panose="020B0604020202020204" pitchFamily="34" charset="0"/>
              </a:rPr>
              <a:t>zeer</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eenvoudig</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aan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te</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vullen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te</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vervangen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en</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te</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bewerken</a:t>
            </a:r>
            <a:r>
              <a:rPr sz="2400" dirty="0">
                <a:latin typeface="Arial" panose="020B0604020202020204" pitchFamily="34" charset="0"/>
                <a:cs typeface="Arial" panose="020B0604020202020204" pitchFamily="34" charset="0"/>
              </a:rPr>
              <a:t>.</a:t>
            </a:r>
          </a:p>
        </p:txBody>
      </p:sp>
      <p:sp>
        <p:nvSpPr>
          <p:cNvPr id="412" name="Tijdelijke aanduiding voor tekst 2"/>
          <p:cNvSpPr txBox="1">
            <a:spLocks noGrp="1"/>
          </p:cNvSpPr>
          <p:nvPr>
            <p:ph type="body" sz="half" idx="1"/>
          </p:nvPr>
        </p:nvSpPr>
        <p:spPr>
          <a:xfrm>
            <a:off x="945734" y="4412458"/>
            <a:ext cx="7082588" cy="2405984"/>
          </a:xfrm>
          <a:prstGeom prst="rect">
            <a:avLst/>
          </a:prstGeom>
        </p:spPr>
        <p:txBody>
          <a:bodyPr>
            <a:normAutofit/>
          </a:bodyPr>
          <a:lstStyle/>
          <a:p>
            <a:pPr>
              <a:defRPr sz="2400" i="1">
                <a:latin typeface="+mj-lt"/>
                <a:ea typeface="+mj-ea"/>
                <a:cs typeface="+mj-cs"/>
                <a:sym typeface="Helvetica"/>
              </a:defRPr>
            </a:pPr>
            <a:r>
              <a:rPr sz="2400" dirty="0">
                <a:latin typeface="Arial" panose="020B0604020202020204" pitchFamily="34" charset="0"/>
                <a:cs typeface="Arial" panose="020B0604020202020204" pitchFamily="34" charset="0"/>
              </a:rPr>
              <a:t>Met eigen </a:t>
            </a:r>
            <a:r>
              <a:rPr sz="2400" dirty="0" err="1">
                <a:latin typeface="Arial" panose="020B0604020202020204" pitchFamily="34" charset="0"/>
                <a:cs typeface="Arial" panose="020B0604020202020204" pitchFamily="34" charset="0"/>
              </a:rPr>
              <a:t>materiaal</a:t>
            </a:r>
            <a:endParaRPr sz="2400" dirty="0">
              <a:latin typeface="Arial" panose="020B0604020202020204" pitchFamily="34" charset="0"/>
              <a:cs typeface="Arial" panose="020B0604020202020204" pitchFamily="34" charset="0"/>
            </a:endParaRPr>
          </a:p>
          <a:p>
            <a:pPr>
              <a:defRPr sz="2400" i="1">
                <a:latin typeface="+mj-lt"/>
                <a:ea typeface="+mj-ea"/>
                <a:cs typeface="+mj-cs"/>
                <a:sym typeface="Helvetica"/>
              </a:defRPr>
            </a:pPr>
            <a:r>
              <a:rPr sz="2400" dirty="0">
                <a:latin typeface="Arial" panose="020B0604020202020204" pitchFamily="34" charset="0"/>
                <a:cs typeface="Arial" panose="020B0604020202020204" pitchFamily="34" charset="0"/>
              </a:rPr>
              <a:t>Met </a:t>
            </a:r>
            <a:r>
              <a:rPr sz="2400" dirty="0" err="1">
                <a:latin typeface="Arial" panose="020B0604020202020204" pitchFamily="34" charset="0"/>
                <a:cs typeface="Arial" panose="020B0604020202020204" pitchFamily="34" charset="0"/>
              </a:rPr>
              <a:t>bestaand</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materiaal</a:t>
            </a:r>
            <a:r>
              <a:rPr sz="2400" dirty="0">
                <a:latin typeface="Arial" panose="020B0604020202020204" pitchFamily="34" charset="0"/>
                <a:cs typeface="Arial" panose="020B0604020202020204" pitchFamily="34" charset="0"/>
              </a:rPr>
              <a:t> van </a:t>
            </a:r>
            <a:r>
              <a:rPr sz="2400" dirty="0" err="1">
                <a:latin typeface="Arial" panose="020B0604020202020204" pitchFamily="34" charset="0"/>
                <a:cs typeface="Arial" panose="020B0604020202020204" pitchFamily="34" charset="0"/>
              </a:rPr>
              <a:t>andere</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bronnen</a:t>
            </a:r>
            <a:endParaRPr sz="2400" dirty="0">
              <a:latin typeface="Arial" panose="020B0604020202020204" pitchFamily="34" charset="0"/>
              <a:cs typeface="Arial" panose="020B0604020202020204" pitchFamily="34" charset="0"/>
            </a:endParaRPr>
          </a:p>
          <a:p>
            <a:pPr>
              <a:defRPr sz="2400" i="1">
                <a:latin typeface="+mj-lt"/>
                <a:ea typeface="+mj-ea"/>
                <a:cs typeface="+mj-cs"/>
                <a:sym typeface="Helvetica"/>
              </a:defRPr>
            </a:pPr>
            <a:r>
              <a:rPr sz="2400" dirty="0">
                <a:latin typeface="Arial" panose="020B0604020202020204" pitchFamily="34" charset="0"/>
                <a:cs typeface="Arial" panose="020B0604020202020204" pitchFamily="34" charset="0"/>
              </a:rPr>
              <a:t>Met </a:t>
            </a:r>
            <a:r>
              <a:rPr sz="2400" dirty="0" err="1">
                <a:latin typeface="Arial" panose="020B0604020202020204" pitchFamily="34" charset="0"/>
                <a:cs typeface="Arial" panose="020B0604020202020204" pitchFamily="34" charset="0"/>
              </a:rPr>
              <a:t>filmpjes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plaatjes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webpagina’s</a:t>
            </a:r>
            <a:r>
              <a:rPr sz="2400" dirty="0">
                <a:latin typeface="Arial" panose="020B0604020202020204" pitchFamily="34" charset="0"/>
                <a:cs typeface="Arial" panose="020B0604020202020204" pitchFamily="34" charset="0"/>
              </a:rPr>
              <a:t> </a:t>
            </a:r>
            <a:r>
              <a:rPr sz="2400" dirty="0" err="1">
                <a:latin typeface="Arial" panose="020B0604020202020204" pitchFamily="34" charset="0"/>
                <a:cs typeface="Arial" panose="020B0604020202020204" pitchFamily="34" charset="0"/>
              </a:rPr>
              <a:t>enz</a:t>
            </a:r>
            <a:r>
              <a:rPr sz="2400" dirty="0">
                <a:latin typeface="Arial" panose="020B0604020202020204" pitchFamily="34" charset="0"/>
                <a:cs typeface="Arial" panose="020B0604020202020204" pitchFamily="34" charset="0"/>
              </a:rPr>
              <a:t>.</a:t>
            </a:r>
          </a:p>
          <a:p>
            <a:pPr>
              <a:defRPr sz="2400" i="1">
                <a:latin typeface="+mj-lt"/>
                <a:ea typeface="+mj-ea"/>
                <a:cs typeface="+mj-cs"/>
                <a:sym typeface="Helvetica"/>
              </a:defRPr>
            </a:pPr>
            <a:r>
              <a:rPr sz="2400" dirty="0">
                <a:latin typeface="Arial" panose="020B0604020202020204" pitchFamily="34" charset="0"/>
                <a:cs typeface="Arial" panose="020B0604020202020204" pitchFamily="34" charset="0"/>
              </a:rPr>
              <a:t>Met </a:t>
            </a:r>
            <a:r>
              <a:rPr sz="2400" dirty="0" err="1">
                <a:latin typeface="Arial" panose="020B0604020202020204" pitchFamily="34" charset="0"/>
                <a:cs typeface="Arial" panose="020B0604020202020204" pitchFamily="34" charset="0"/>
              </a:rPr>
              <a:t>werkvormen</a:t>
            </a:r>
            <a:endParaRPr sz="2400" dirty="0">
              <a:latin typeface="Arial" panose="020B0604020202020204" pitchFamily="34" charset="0"/>
              <a:cs typeface="Arial" panose="020B0604020202020204" pitchFamily="34" charset="0"/>
            </a:endParaRPr>
          </a:p>
        </p:txBody>
      </p:sp>
      <p:pic>
        <p:nvPicPr>
          <p:cNvPr id="413" name="Casco.jpg" descr="Casco.jpg"/>
          <p:cNvPicPr>
            <a:picLocks noChangeAspect="1"/>
          </p:cNvPicPr>
          <p:nvPr/>
        </p:nvPicPr>
        <p:blipFill>
          <a:blip r:embed="rId3">
            <a:extLst/>
          </a:blip>
          <a:stretch>
            <a:fillRect/>
          </a:stretch>
        </p:blipFill>
        <p:spPr>
          <a:xfrm>
            <a:off x="4610951" y="1742204"/>
            <a:ext cx="3556947" cy="264476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1"/>
          <p:cNvSpPr txBox="1">
            <a:spLocks noGrp="1"/>
          </p:cNvSpPr>
          <p:nvPr>
            <p:ph type="title"/>
          </p:nvPr>
        </p:nvSpPr>
        <p:spPr>
          <a:xfrm>
            <a:off x="974725" y="663720"/>
            <a:ext cx="7194550" cy="1342944"/>
          </a:xfrm>
          <a:prstGeom prst="rect">
            <a:avLst/>
          </a:prstGeom>
        </p:spPr>
        <p:txBody>
          <a:bodyPr/>
          <a:lstStyle/>
          <a:p>
            <a:r>
              <a:t>Hoe kun je Stercollecties inzetten ?</a:t>
            </a:r>
          </a:p>
        </p:txBody>
      </p:sp>
      <p:sp>
        <p:nvSpPr>
          <p:cNvPr id="416" name="Shape 412"/>
          <p:cNvSpPr txBox="1">
            <a:spLocks noGrp="1"/>
          </p:cNvSpPr>
          <p:nvPr>
            <p:ph type="body" sz="half" idx="1"/>
          </p:nvPr>
        </p:nvSpPr>
        <p:spPr>
          <a:xfrm>
            <a:off x="1130300" y="2551776"/>
            <a:ext cx="7082588" cy="3064799"/>
          </a:xfrm>
          <a:prstGeom prst="rect">
            <a:avLst/>
          </a:prstGeom>
        </p:spPr>
        <p:txBody>
          <a:bodyPr>
            <a:noAutofit/>
          </a:bodyPr>
          <a:lstStyle/>
          <a:p>
            <a:pPr marL="231937" indent="-231937" defTabSz="309250">
              <a:spcBef>
                <a:spcPts val="400"/>
              </a:spcBef>
              <a:defRPr sz="1869"/>
            </a:pPr>
            <a:r>
              <a:rPr sz="2000" dirty="0" err="1">
                <a:latin typeface="Arial" panose="020B0604020202020204" pitchFamily="34" charset="0"/>
                <a:cs typeface="Arial" panose="020B0604020202020204" pitchFamily="34" charset="0"/>
              </a:rPr>
              <a:t>Vervangend</a:t>
            </a:r>
            <a:r>
              <a:rPr sz="2000" dirty="0">
                <a:latin typeface="Arial" panose="020B0604020202020204" pitchFamily="34" charset="0"/>
                <a:cs typeface="Arial" panose="020B0604020202020204" pitchFamily="34" charset="0"/>
              </a:rPr>
              <a:t>, of </a:t>
            </a:r>
            <a:r>
              <a:rPr sz="2000" dirty="0" err="1">
                <a:latin typeface="Arial" panose="020B0604020202020204" pitchFamily="34" charset="0"/>
                <a:cs typeface="Arial" panose="020B0604020202020204" pitchFamily="34" charset="0"/>
              </a:rPr>
              <a:t>aanvullend</a:t>
            </a:r>
            <a:r>
              <a:rPr sz="2000" dirty="0">
                <a:latin typeface="Arial" panose="020B0604020202020204" pitchFamily="34" charset="0"/>
                <a:cs typeface="Arial" panose="020B0604020202020204" pitchFamily="34" charset="0"/>
              </a:rPr>
              <a:t> </a:t>
            </a:r>
            <a:br>
              <a:rPr sz="2000" dirty="0">
                <a:latin typeface="Arial" panose="020B0604020202020204" pitchFamily="34" charset="0"/>
                <a:cs typeface="Arial" panose="020B0604020202020204" pitchFamily="34" charset="0"/>
              </a:rPr>
            </a:br>
            <a:r>
              <a:rPr sz="2000" dirty="0">
                <a:latin typeface="Arial" panose="020B0604020202020204" pitchFamily="34" charset="0"/>
                <a:ea typeface="Calibri"/>
                <a:cs typeface="Arial" panose="020B0604020202020204" pitchFamily="34" charset="0"/>
                <a:sym typeface="Calibri"/>
              </a:rPr>
              <a:t>→ </a:t>
            </a:r>
            <a:r>
              <a:rPr sz="2000" dirty="0" err="1">
                <a:latin typeface="Arial" panose="020B0604020202020204" pitchFamily="34" charset="0"/>
                <a:ea typeface="Calibri"/>
                <a:cs typeface="Arial" panose="020B0604020202020204" pitchFamily="34" charset="0"/>
                <a:sym typeface="Calibri"/>
              </a:rPr>
              <a:t>arrangeren</a:t>
            </a:r>
            <a:r>
              <a:rPr sz="2000" dirty="0">
                <a:latin typeface="Arial" panose="020B0604020202020204" pitchFamily="34" charset="0"/>
                <a:ea typeface="Calibri"/>
                <a:cs typeface="Arial" panose="020B0604020202020204" pitchFamily="34" charset="0"/>
                <a:sym typeface="Calibri"/>
              </a:rPr>
              <a:t> </a:t>
            </a:r>
          </a:p>
          <a:p>
            <a:pPr marL="231937" indent="-231937" defTabSz="309250">
              <a:spcBef>
                <a:spcPts val="400"/>
              </a:spcBef>
              <a:defRPr sz="1869"/>
            </a:pPr>
            <a:r>
              <a:rPr sz="2000" dirty="0" err="1">
                <a:latin typeface="Arial" panose="020B0604020202020204" pitchFamily="34" charset="0"/>
                <a:cs typeface="Arial" panose="020B0604020202020204" pitchFamily="34" charset="0"/>
              </a:rPr>
              <a:t>Betaalde</a:t>
            </a:r>
            <a:r>
              <a:rPr sz="2000" dirty="0">
                <a:latin typeface="Arial" panose="020B0604020202020204" pitchFamily="34" charset="0"/>
                <a:cs typeface="Arial" panose="020B0604020202020204" pitchFamily="34" charset="0"/>
              </a:rPr>
              <a:t> content </a:t>
            </a:r>
            <a:r>
              <a:rPr sz="2000" dirty="0" err="1">
                <a:latin typeface="Arial" panose="020B0604020202020204" pitchFamily="34" charset="0"/>
                <a:cs typeface="Arial" panose="020B0604020202020204" pitchFamily="34" charset="0"/>
              </a:rPr>
              <a:t>combineren</a:t>
            </a:r>
            <a:r>
              <a:rPr sz="2000" dirty="0">
                <a:latin typeface="Arial" panose="020B0604020202020204" pitchFamily="34" charset="0"/>
                <a:cs typeface="Arial" panose="020B0604020202020204" pitchFamily="34" charset="0"/>
              </a:rPr>
              <a:t> met </a:t>
            </a:r>
            <a:r>
              <a:rPr sz="2000" dirty="0" err="1">
                <a:latin typeface="Arial" panose="020B0604020202020204" pitchFamily="34" charset="0"/>
                <a:cs typeface="Arial" panose="020B0604020202020204" pitchFamily="34" charset="0"/>
              </a:rPr>
              <a:t>flexibel</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leermateriaal</a:t>
            </a:r>
            <a:r>
              <a:rPr sz="2000" dirty="0">
                <a:latin typeface="Arial" panose="020B0604020202020204" pitchFamily="34" charset="0"/>
                <a:cs typeface="Arial" panose="020B0604020202020204" pitchFamily="34" charset="0"/>
              </a:rPr>
              <a:t> </a:t>
            </a:r>
          </a:p>
          <a:p>
            <a:pPr marL="231937" indent="-231937" defTabSz="309250">
              <a:spcBef>
                <a:spcPts val="400"/>
              </a:spcBef>
              <a:defRPr sz="1869"/>
            </a:pPr>
            <a:r>
              <a:rPr sz="2000" dirty="0" err="1">
                <a:latin typeface="Arial" panose="020B0604020202020204" pitchFamily="34" charset="0"/>
                <a:cs typeface="Arial" panose="020B0604020202020204" pitchFamily="34" charset="0"/>
              </a:rPr>
              <a:t>Voor</a:t>
            </a:r>
            <a:r>
              <a:rPr sz="2000" dirty="0">
                <a:latin typeface="Arial" panose="020B0604020202020204" pitchFamily="34" charset="0"/>
                <a:cs typeface="Arial" panose="020B0604020202020204" pitchFamily="34" charset="0"/>
              </a:rPr>
              <a:t> de </a:t>
            </a:r>
            <a:r>
              <a:rPr sz="2000" dirty="0" err="1">
                <a:latin typeface="Arial" panose="020B0604020202020204" pitchFamily="34" charset="0"/>
                <a:cs typeface="Arial" panose="020B0604020202020204" pitchFamily="34" charset="0"/>
              </a:rPr>
              <a:t>variatie</a:t>
            </a:r>
            <a:endParaRPr sz="2000" dirty="0">
              <a:latin typeface="Arial" panose="020B0604020202020204" pitchFamily="34" charset="0"/>
              <a:cs typeface="Arial" panose="020B0604020202020204" pitchFamily="34" charset="0"/>
            </a:endParaRPr>
          </a:p>
          <a:p>
            <a:pPr marL="231937" indent="-231937" defTabSz="309250">
              <a:spcBef>
                <a:spcPts val="400"/>
              </a:spcBef>
              <a:defRPr sz="1869"/>
            </a:pPr>
            <a:r>
              <a:rPr sz="2000" dirty="0" err="1">
                <a:latin typeface="Arial" panose="020B0604020202020204" pitchFamily="34" charset="0"/>
                <a:cs typeface="Arial" panose="020B0604020202020204" pitchFamily="34" charset="0"/>
              </a:rPr>
              <a:t>Als</a:t>
            </a:r>
            <a:r>
              <a:rPr sz="2000" dirty="0">
                <a:latin typeface="Arial" panose="020B0604020202020204" pitchFamily="34" charset="0"/>
                <a:cs typeface="Arial" panose="020B0604020202020204" pitchFamily="34" charset="0"/>
              </a:rPr>
              <a:t> extra </a:t>
            </a:r>
            <a:r>
              <a:rPr sz="2000" dirty="0" err="1">
                <a:latin typeface="Arial" panose="020B0604020202020204" pitchFamily="34" charset="0"/>
                <a:cs typeface="Arial" panose="020B0604020202020204" pitchFamily="34" charset="0"/>
              </a:rPr>
              <a:t>oefenstof</a:t>
            </a:r>
            <a:r>
              <a:rPr sz="2000" dirty="0">
                <a:latin typeface="Arial" panose="020B0604020202020204" pitchFamily="34" charset="0"/>
                <a:cs typeface="Arial" panose="020B0604020202020204" pitchFamily="34" charset="0"/>
              </a:rPr>
              <a:t> </a:t>
            </a:r>
          </a:p>
          <a:p>
            <a:pPr marL="231937" indent="-231937" defTabSz="309250">
              <a:spcBef>
                <a:spcPts val="400"/>
              </a:spcBef>
              <a:defRPr sz="1869"/>
            </a:pPr>
            <a:r>
              <a:rPr sz="2000" dirty="0">
                <a:latin typeface="Arial" panose="020B0604020202020204" pitchFamily="34" charset="0"/>
                <a:cs typeface="Arial" panose="020B0604020202020204" pitchFamily="34" charset="0"/>
              </a:rPr>
              <a:t>Via de </a:t>
            </a:r>
            <a:r>
              <a:rPr sz="2000" dirty="0" err="1">
                <a:latin typeface="Arial" panose="020B0604020202020204" pitchFamily="34" charset="0"/>
                <a:cs typeface="Arial" panose="020B0604020202020204" pitchFamily="34" charset="0"/>
              </a:rPr>
              <a:t>elo</a:t>
            </a:r>
            <a:r>
              <a:rPr sz="2000" dirty="0">
                <a:latin typeface="Arial" panose="020B0604020202020204" pitchFamily="34" charset="0"/>
                <a:cs typeface="Arial" panose="020B0604020202020204" pitchFamily="34" charset="0"/>
              </a:rPr>
              <a:t> of </a:t>
            </a:r>
            <a:r>
              <a:rPr sz="2000" dirty="0" err="1">
                <a:latin typeface="Arial" panose="020B0604020202020204" pitchFamily="34" charset="0"/>
                <a:cs typeface="Arial" panose="020B0604020202020204" pitchFamily="34" charset="0"/>
              </a:rPr>
              <a:t>een</a:t>
            </a:r>
            <a:r>
              <a:rPr sz="2000" dirty="0">
                <a:latin typeface="Arial" panose="020B0604020202020204" pitchFamily="34" charset="0"/>
                <a:cs typeface="Arial" panose="020B0604020202020204" pitchFamily="34" charset="0"/>
              </a:rPr>
              <a:t> direct </a:t>
            </a:r>
            <a:r>
              <a:rPr sz="2000" dirty="0" err="1">
                <a:latin typeface="Arial" panose="020B0604020202020204" pitchFamily="34" charset="0"/>
                <a:cs typeface="Arial" panose="020B0604020202020204" pitchFamily="34" charset="0"/>
              </a:rPr>
              <a:t>linkje</a:t>
            </a:r>
            <a:endParaRPr sz="2000" dirty="0">
              <a:latin typeface="Arial" panose="020B0604020202020204" pitchFamily="34" charset="0"/>
              <a:cs typeface="Arial" panose="020B0604020202020204" pitchFamily="34" charset="0"/>
            </a:endParaRPr>
          </a:p>
          <a:p>
            <a:pPr marL="231937" indent="-231937" defTabSz="309250">
              <a:spcBef>
                <a:spcPts val="400"/>
              </a:spcBef>
              <a:defRPr sz="1869"/>
            </a:pPr>
            <a:r>
              <a:rPr sz="2000" dirty="0" err="1">
                <a:latin typeface="Arial" panose="020B0604020202020204" pitchFamily="34" charset="0"/>
                <a:cs typeface="Arial" panose="020B0604020202020204" pitchFamily="34" charset="0"/>
              </a:rPr>
              <a:t>Ieder</a:t>
            </a:r>
            <a:r>
              <a:rPr sz="2000" dirty="0">
                <a:latin typeface="Arial" panose="020B0604020202020204" pitchFamily="34" charset="0"/>
                <a:cs typeface="Arial" panose="020B0604020202020204" pitchFamily="34" charset="0"/>
              </a:rPr>
              <a:t> device</a:t>
            </a:r>
          </a:p>
          <a:p>
            <a:pPr marL="231937" indent="-231937" defTabSz="309250">
              <a:spcBef>
                <a:spcPts val="400"/>
              </a:spcBef>
              <a:defRPr sz="1869"/>
            </a:pPr>
            <a:r>
              <a:rPr sz="2000" dirty="0">
                <a:latin typeface="Arial" panose="020B0604020202020204" pitchFamily="34" charset="0"/>
                <a:cs typeface="Arial" panose="020B0604020202020204" pitchFamily="34" charset="0"/>
              </a:rPr>
              <a:t>In de les of </a:t>
            </a:r>
            <a:r>
              <a:rPr sz="2000" dirty="0" err="1">
                <a:latin typeface="Arial" panose="020B0604020202020204" pitchFamily="34" charset="0"/>
                <a:cs typeface="Arial" panose="020B0604020202020204" pitchFamily="34" charset="0"/>
              </a:rPr>
              <a:t>als</a:t>
            </a:r>
            <a:r>
              <a:rPr sz="2000"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huiswerk</a:t>
            </a:r>
            <a:r>
              <a:rPr sz="2000" dirty="0">
                <a:latin typeface="Arial" panose="020B0604020202020204" pitchFamily="34" charset="0"/>
                <a:cs typeface="Arial" panose="020B0604020202020204" pitchFamily="34" charset="0"/>
              </a:rPr>
              <a:t>, Flipping the Classroom</a:t>
            </a:r>
          </a:p>
          <a:p>
            <a:pPr marL="231937" indent="-231937" defTabSz="309250">
              <a:spcBef>
                <a:spcPts val="400"/>
              </a:spcBef>
              <a:defRPr sz="1869"/>
            </a:pPr>
            <a:r>
              <a:rPr sz="2000" dirty="0">
                <a:latin typeface="Arial" panose="020B0604020202020204" pitchFamily="34" charset="0"/>
                <a:cs typeface="Arial" panose="020B0604020202020204" pitchFamily="34" charset="0"/>
              </a:rPr>
              <a:t>…</a:t>
            </a:r>
          </a:p>
        </p:txBody>
      </p:sp>
      <p:sp>
        <p:nvSpPr>
          <p:cNvPr id="417" name="Shape 413"/>
          <p:cNvSpPr/>
          <p:nvPr/>
        </p:nvSpPr>
        <p:spPr>
          <a:xfrm>
            <a:off x="3129475" y="1613105"/>
            <a:ext cx="2131740" cy="675637"/>
          </a:xfrm>
          <a:prstGeom prst="rect">
            <a:avLst/>
          </a:prstGeom>
          <a:solidFill>
            <a:schemeClr val="accent4"/>
          </a:solidFill>
          <a:ln w="25400">
            <a:solidFill>
              <a:srgbClr val="FFFFFF"/>
            </a:solidFill>
            <a:beve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8" tIns="45718" rIns="45718" bIns="45718">
            <a:spAutoFit/>
          </a:bodyPr>
          <a:lstStyle>
            <a:lvl1pPr>
              <a:defRPr sz="3600">
                <a:solidFill>
                  <a:srgbClr val="FFFFFF"/>
                </a:solidFill>
                <a:latin typeface="Calibri"/>
                <a:ea typeface="Calibri"/>
                <a:cs typeface="Calibri"/>
                <a:sym typeface="Calibri"/>
              </a:defRPr>
            </a:lvl1pPr>
          </a:lstStyle>
          <a:p>
            <a:r>
              <a:t>  Blenden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16">
                                            <p:bg/>
                                          </p:spTgt>
                                        </p:tgtEl>
                                        <p:attrNameLst>
                                          <p:attrName>style.visibility</p:attrName>
                                        </p:attrNameLst>
                                      </p:cBhvr>
                                      <p:to>
                                        <p:strVal val="visible"/>
                                      </p:to>
                                    </p:set>
                                    <p:animEffect transition="in" filter="dissolve">
                                      <p:cBhvr>
                                        <p:cTn id="7" dur="500"/>
                                        <p:tgtEl>
                                          <p:spTgt spid="416">
                                            <p:bg/>
                                          </p:spTgt>
                                        </p:tgtEl>
                                      </p:cBhvr>
                                    </p:animEffect>
                                  </p:childTnLst>
                                </p:cTn>
                              </p:par>
                              <p:par>
                                <p:cTn id="8" presetID="9" presetClass="entr" presetSubtype="0" fill="hold" grpId="1" nodeType="withEffect">
                                  <p:stCondLst>
                                    <p:cond delay="0"/>
                                  </p:stCondLst>
                                  <p:iterate>
                                    <p:tmAbs val="0"/>
                                  </p:iterate>
                                  <p:childTnLst>
                                    <p:set>
                                      <p:cBhvr>
                                        <p:cTn id="9" fill="hold"/>
                                        <p:tgtEl>
                                          <p:spTgt spid="416">
                                            <p:txEl>
                                              <p:pRg st="0" end="0"/>
                                            </p:txEl>
                                          </p:spTgt>
                                        </p:tgtEl>
                                        <p:attrNameLst>
                                          <p:attrName>style.visibility</p:attrName>
                                        </p:attrNameLst>
                                      </p:cBhvr>
                                      <p:to>
                                        <p:strVal val="visible"/>
                                      </p:to>
                                    </p:set>
                                    <p:animEffect transition="in" filter="dissolve">
                                      <p:cBhvr>
                                        <p:cTn id="10" dur="500"/>
                                        <p:tgtEl>
                                          <p:spTgt spid="416">
                                            <p:txEl>
                                              <p:pRg st="0" end="0"/>
                                            </p:txEl>
                                          </p:spTgt>
                                        </p:tgtEl>
                                      </p:cBhvr>
                                    </p:animEffect>
                                  </p:childTnLst>
                                </p:cTn>
                              </p:par>
                            </p:childTnLst>
                          </p:cTn>
                        </p:par>
                        <p:par>
                          <p:cTn id="11" fill="hold">
                            <p:stCondLst>
                              <p:cond delay="500"/>
                            </p:stCondLst>
                            <p:childTnLst>
                              <p:par>
                                <p:cTn id="12" presetID="9" presetClass="entr" fill="hold" grpId="1" nodeType="afterEffect">
                                  <p:stCondLst>
                                    <p:cond delay="0"/>
                                  </p:stCondLst>
                                  <p:iterate>
                                    <p:tmAbs val="0"/>
                                  </p:iterate>
                                  <p:childTnLst>
                                    <p:set>
                                      <p:cBhvr>
                                        <p:cTn id="13" fill="hold"/>
                                        <p:tgtEl>
                                          <p:spTgt spid="416">
                                            <p:txEl>
                                              <p:pRg st="1" end="1"/>
                                            </p:txEl>
                                          </p:spTgt>
                                        </p:tgtEl>
                                        <p:attrNameLst>
                                          <p:attrName>style.visibility</p:attrName>
                                        </p:attrNameLst>
                                      </p:cBhvr>
                                      <p:to>
                                        <p:strVal val="visible"/>
                                      </p:to>
                                    </p:set>
                                    <p:animEffect transition="in" filter="dissolve">
                                      <p:cBhvr>
                                        <p:cTn id="14" dur="500"/>
                                        <p:tgtEl>
                                          <p:spTgt spid="416">
                                            <p:txEl>
                                              <p:pRg st="1" end="1"/>
                                            </p:txEl>
                                          </p:spTgt>
                                        </p:tgtEl>
                                      </p:cBhvr>
                                    </p:animEffect>
                                  </p:childTnLst>
                                </p:cTn>
                              </p:par>
                            </p:childTnLst>
                          </p:cTn>
                        </p:par>
                        <p:par>
                          <p:cTn id="15" fill="hold">
                            <p:stCondLst>
                              <p:cond delay="1000"/>
                            </p:stCondLst>
                            <p:childTnLst>
                              <p:par>
                                <p:cTn id="16" presetID="9" presetClass="entr" fill="hold" grpId="1" nodeType="afterEffect">
                                  <p:stCondLst>
                                    <p:cond delay="0"/>
                                  </p:stCondLst>
                                  <p:iterate>
                                    <p:tmAbs val="0"/>
                                  </p:iterate>
                                  <p:childTnLst>
                                    <p:set>
                                      <p:cBhvr>
                                        <p:cTn id="17" fill="hold"/>
                                        <p:tgtEl>
                                          <p:spTgt spid="416">
                                            <p:txEl>
                                              <p:pRg st="2" end="2"/>
                                            </p:txEl>
                                          </p:spTgt>
                                        </p:tgtEl>
                                        <p:attrNameLst>
                                          <p:attrName>style.visibility</p:attrName>
                                        </p:attrNameLst>
                                      </p:cBhvr>
                                      <p:to>
                                        <p:strVal val="visible"/>
                                      </p:to>
                                    </p:set>
                                    <p:animEffect transition="in" filter="dissolve">
                                      <p:cBhvr>
                                        <p:cTn id="18" dur="500"/>
                                        <p:tgtEl>
                                          <p:spTgt spid="416">
                                            <p:txEl>
                                              <p:pRg st="2" end="2"/>
                                            </p:txEl>
                                          </p:spTgt>
                                        </p:tgtEl>
                                      </p:cBhvr>
                                    </p:animEffect>
                                  </p:childTnLst>
                                </p:cTn>
                              </p:par>
                              <p:par>
                                <p:cTn id="19" presetID="9" presetClass="entr" fill="hold" grpId="1" nodeType="withEffect">
                                  <p:stCondLst>
                                    <p:cond delay="0"/>
                                  </p:stCondLst>
                                  <p:iterate>
                                    <p:tmAbs val="0"/>
                                  </p:iterate>
                                  <p:childTnLst>
                                    <p:set>
                                      <p:cBhvr>
                                        <p:cTn id="20" fill="hold"/>
                                        <p:tgtEl>
                                          <p:spTgt spid="416">
                                            <p:txEl>
                                              <p:pRg st="3" end="3"/>
                                            </p:txEl>
                                          </p:spTgt>
                                        </p:tgtEl>
                                        <p:attrNameLst>
                                          <p:attrName>style.visibility</p:attrName>
                                        </p:attrNameLst>
                                      </p:cBhvr>
                                      <p:to>
                                        <p:strVal val="visible"/>
                                      </p:to>
                                    </p:set>
                                    <p:animEffect transition="in" filter="dissolve">
                                      <p:cBhvr>
                                        <p:cTn id="21" dur="500"/>
                                        <p:tgtEl>
                                          <p:spTgt spid="416">
                                            <p:txEl>
                                              <p:pRg st="3" end="3"/>
                                            </p:txEl>
                                          </p:spTgt>
                                        </p:tgtEl>
                                      </p:cBhvr>
                                    </p:animEffect>
                                  </p:childTnLst>
                                </p:cTn>
                              </p:par>
                              <p:par>
                                <p:cTn id="22" presetID="9" presetClass="entr" fill="hold" grpId="1" nodeType="withEffect">
                                  <p:stCondLst>
                                    <p:cond delay="0"/>
                                  </p:stCondLst>
                                  <p:iterate>
                                    <p:tmAbs val="0"/>
                                  </p:iterate>
                                  <p:childTnLst>
                                    <p:set>
                                      <p:cBhvr>
                                        <p:cTn id="23" fill="hold"/>
                                        <p:tgtEl>
                                          <p:spTgt spid="416">
                                            <p:txEl>
                                              <p:pRg st="4" end="4"/>
                                            </p:txEl>
                                          </p:spTgt>
                                        </p:tgtEl>
                                        <p:attrNameLst>
                                          <p:attrName>style.visibility</p:attrName>
                                        </p:attrNameLst>
                                      </p:cBhvr>
                                      <p:to>
                                        <p:strVal val="visible"/>
                                      </p:to>
                                    </p:set>
                                    <p:animEffect transition="in" filter="dissolve">
                                      <p:cBhvr>
                                        <p:cTn id="24" dur="500"/>
                                        <p:tgtEl>
                                          <p:spTgt spid="416">
                                            <p:txEl>
                                              <p:pRg st="4" end="4"/>
                                            </p:txEl>
                                          </p:spTgt>
                                        </p:tgtEl>
                                      </p:cBhvr>
                                    </p:animEffect>
                                  </p:childTnLst>
                                </p:cTn>
                              </p:par>
                              <p:par>
                                <p:cTn id="25" presetID="9" presetClass="entr" fill="hold" grpId="1" nodeType="withEffect">
                                  <p:stCondLst>
                                    <p:cond delay="0"/>
                                  </p:stCondLst>
                                  <p:iterate>
                                    <p:tmAbs val="0"/>
                                  </p:iterate>
                                  <p:childTnLst>
                                    <p:set>
                                      <p:cBhvr>
                                        <p:cTn id="26" fill="hold"/>
                                        <p:tgtEl>
                                          <p:spTgt spid="416">
                                            <p:txEl>
                                              <p:pRg st="5" end="5"/>
                                            </p:txEl>
                                          </p:spTgt>
                                        </p:tgtEl>
                                        <p:attrNameLst>
                                          <p:attrName>style.visibility</p:attrName>
                                        </p:attrNameLst>
                                      </p:cBhvr>
                                      <p:to>
                                        <p:strVal val="visible"/>
                                      </p:to>
                                    </p:set>
                                    <p:animEffect transition="in" filter="dissolve">
                                      <p:cBhvr>
                                        <p:cTn id="27" dur="500"/>
                                        <p:tgtEl>
                                          <p:spTgt spid="416">
                                            <p:txEl>
                                              <p:pRg st="5" end="5"/>
                                            </p:txEl>
                                          </p:spTgt>
                                        </p:tgtEl>
                                      </p:cBhvr>
                                    </p:animEffect>
                                  </p:childTnLst>
                                </p:cTn>
                              </p:par>
                              <p:par>
                                <p:cTn id="28" presetID="9" presetClass="entr" fill="hold" grpId="1" nodeType="withEffect">
                                  <p:stCondLst>
                                    <p:cond delay="0"/>
                                  </p:stCondLst>
                                  <p:iterate>
                                    <p:tmAbs val="0"/>
                                  </p:iterate>
                                  <p:childTnLst>
                                    <p:set>
                                      <p:cBhvr>
                                        <p:cTn id="29" fill="hold"/>
                                        <p:tgtEl>
                                          <p:spTgt spid="416">
                                            <p:txEl>
                                              <p:pRg st="6" end="6"/>
                                            </p:txEl>
                                          </p:spTgt>
                                        </p:tgtEl>
                                        <p:attrNameLst>
                                          <p:attrName>style.visibility</p:attrName>
                                        </p:attrNameLst>
                                      </p:cBhvr>
                                      <p:to>
                                        <p:strVal val="visible"/>
                                      </p:to>
                                    </p:set>
                                    <p:animEffect transition="in" filter="dissolve">
                                      <p:cBhvr>
                                        <p:cTn id="30" dur="500"/>
                                        <p:tgtEl>
                                          <p:spTgt spid="416">
                                            <p:txEl>
                                              <p:pRg st="6" end="6"/>
                                            </p:txEl>
                                          </p:spTgt>
                                        </p:tgtEl>
                                      </p:cBhvr>
                                    </p:animEffect>
                                  </p:childTnLst>
                                </p:cTn>
                              </p:par>
                              <p:par>
                                <p:cTn id="31" presetID="9" presetClass="entr" fill="hold" grpId="1" nodeType="withEffect">
                                  <p:stCondLst>
                                    <p:cond delay="0"/>
                                  </p:stCondLst>
                                  <p:iterate>
                                    <p:tmAbs val="0"/>
                                  </p:iterate>
                                  <p:childTnLst>
                                    <p:set>
                                      <p:cBhvr>
                                        <p:cTn id="32" fill="hold"/>
                                        <p:tgtEl>
                                          <p:spTgt spid="416">
                                            <p:txEl>
                                              <p:pRg st="7" end="7"/>
                                            </p:txEl>
                                          </p:spTgt>
                                        </p:tgtEl>
                                        <p:attrNameLst>
                                          <p:attrName>style.visibility</p:attrName>
                                        </p:attrNameLst>
                                      </p:cBhvr>
                                      <p:to>
                                        <p:strVal val="visible"/>
                                      </p:to>
                                    </p:set>
                                    <p:animEffect transition="in" filter="dissolve">
                                      <p:cBhvr>
                                        <p:cTn id="33" dur="500"/>
                                        <p:tgtEl>
                                          <p:spTgt spid="4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1" uiExpan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77"/>
          <p:cNvSpPr txBox="1">
            <a:spLocks noGrp="1"/>
          </p:cNvSpPr>
          <p:nvPr>
            <p:ph type="body" sz="half" idx="1"/>
          </p:nvPr>
        </p:nvSpPr>
        <p:spPr>
          <a:xfrm>
            <a:off x="358422" y="789478"/>
            <a:ext cx="7082588" cy="3064799"/>
          </a:xfrm>
          <a:prstGeom prst="rect">
            <a:avLst/>
          </a:prstGeom>
        </p:spPr>
        <p:txBody>
          <a:bodyPr/>
          <a:lstStyle/>
          <a:p>
            <a:r>
              <a:rPr lang="nl-NL" dirty="0"/>
              <a:t>Opbouw VO-content…</a:t>
            </a:r>
            <a:endParaRPr dirty="0"/>
          </a:p>
        </p:txBody>
      </p:sp>
      <p:pic>
        <p:nvPicPr>
          <p:cNvPr id="422" name="Screencast - Wat is een Stercollectie.mp4" descr="Screencast - Wat is een Stercollectie.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386302" y="1625534"/>
            <a:ext cx="7524728" cy="4232661"/>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40" fill="hold"/>
                                        <p:tgtEl>
                                          <p:spTgt spid="4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2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C0149C-61DB-49CA-8B0B-4EC2C8732A8E}"/>
              </a:ext>
            </a:extLst>
          </p:cNvPr>
          <p:cNvSpPr>
            <a:spLocks noGrp="1"/>
          </p:cNvSpPr>
          <p:nvPr>
            <p:ph type="title"/>
          </p:nvPr>
        </p:nvSpPr>
        <p:spPr>
          <a:xfrm>
            <a:off x="457200" y="2202906"/>
            <a:ext cx="7744120" cy="1342944"/>
          </a:xfrm>
        </p:spPr>
        <p:txBody>
          <a:bodyPr>
            <a:normAutofit/>
          </a:bodyPr>
          <a:lstStyle/>
          <a:p>
            <a:r>
              <a:rPr lang="nl-NL" sz="2500" dirty="0"/>
              <a:t>www.vo-content.nl/leermateriaal/stercollecties</a:t>
            </a:r>
          </a:p>
        </p:txBody>
      </p:sp>
      <p:sp>
        <p:nvSpPr>
          <p:cNvPr id="3" name="Tijdelijke aanduiding voor tekst 2">
            <a:extLst>
              <a:ext uri="{FF2B5EF4-FFF2-40B4-BE49-F238E27FC236}">
                <a16:creationId xmlns:a16="http://schemas.microsoft.com/office/drawing/2014/main" id="{B12DCB1B-3FD2-45B0-8D88-EB839CAE0E28}"/>
              </a:ext>
            </a:extLst>
          </p:cNvPr>
          <p:cNvSpPr>
            <a:spLocks noGrp="1"/>
          </p:cNvSpPr>
          <p:nvPr>
            <p:ph type="body" sz="half" idx="1"/>
          </p:nvPr>
        </p:nvSpPr>
        <p:spPr/>
        <p:txBody>
          <a:bodyPr/>
          <a:lstStyle/>
          <a:p>
            <a:r>
              <a:rPr lang="nl-NL" dirty="0">
                <a:hlinkClick r:id="rId2"/>
              </a:rPr>
              <a:t>https://www.vo-content.nl/aardrijkskunde/</a:t>
            </a:r>
            <a:endParaRPr lang="nl-NL" dirty="0"/>
          </a:p>
          <a:p>
            <a:r>
              <a:rPr lang="nl-NL" dirty="0">
                <a:hlinkClick r:id="rId3"/>
              </a:rPr>
              <a:t>https://www.vo-content.nl/biologie</a:t>
            </a:r>
            <a:endParaRPr lang="nl-NL" dirty="0"/>
          </a:p>
          <a:p>
            <a:endParaRPr lang="nl-NL" dirty="0"/>
          </a:p>
        </p:txBody>
      </p:sp>
    </p:spTree>
    <p:extLst>
      <p:ext uri="{BB962C8B-B14F-4D97-AF65-F5344CB8AC3E}">
        <p14:creationId xmlns:p14="http://schemas.microsoft.com/office/powerpoint/2010/main" val="230426631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598AE12-1875-4D89-B89D-A4E582CD8288}"/>
              </a:ext>
            </a:extLst>
          </p:cNvPr>
          <p:cNvGraphicFramePr/>
          <p:nvPr>
            <p:extLst>
              <p:ext uri="{D42A27DB-BD31-4B8C-83A1-F6EECF244321}">
                <p14:modId xmlns:p14="http://schemas.microsoft.com/office/powerpoint/2010/main" val="465462198"/>
              </p:ext>
            </p:extLst>
          </p:nvPr>
        </p:nvGraphicFramePr>
        <p:xfrm>
          <a:off x="1071513" y="127445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al 4">
            <a:extLst>
              <a:ext uri="{FF2B5EF4-FFF2-40B4-BE49-F238E27FC236}">
                <a16:creationId xmlns:a16="http://schemas.microsoft.com/office/drawing/2014/main" id="{0CFCA16F-3727-4BD3-BCF0-FB9866B890E4}"/>
              </a:ext>
            </a:extLst>
          </p:cNvPr>
          <p:cNvSpPr/>
          <p:nvPr/>
        </p:nvSpPr>
        <p:spPr>
          <a:xfrm>
            <a:off x="763571" y="2136606"/>
            <a:ext cx="3355942" cy="952107"/>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279361859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Titel 1"/>
          <p:cNvSpPr txBox="1">
            <a:spLocks noGrp="1"/>
          </p:cNvSpPr>
          <p:nvPr>
            <p:ph type="title"/>
          </p:nvPr>
        </p:nvSpPr>
        <p:spPr>
          <a:xfrm>
            <a:off x="457200" y="995309"/>
            <a:ext cx="7082588" cy="1342942"/>
          </a:xfrm>
          <a:prstGeom prst="rect">
            <a:avLst/>
          </a:prstGeom>
        </p:spPr>
        <p:txBody>
          <a:bodyPr/>
          <a:lstStyle/>
          <a:p>
            <a:r>
              <a:rPr lang="nl-NL" dirty="0"/>
              <a:t>Plan van a</a:t>
            </a:r>
            <a:r>
              <a:rPr dirty="0" err="1"/>
              <a:t>anpak</a:t>
            </a:r>
            <a:endParaRPr dirty="0"/>
          </a:p>
        </p:txBody>
      </p:sp>
      <p:sp>
        <p:nvSpPr>
          <p:cNvPr id="461" name="Tijdelijke aanduiding voor inhoud 2"/>
          <p:cNvSpPr txBox="1">
            <a:spLocks noGrp="1"/>
          </p:cNvSpPr>
          <p:nvPr>
            <p:ph type="body" sz="half" idx="1"/>
          </p:nvPr>
        </p:nvSpPr>
        <p:spPr>
          <a:xfrm>
            <a:off x="355600" y="2214671"/>
            <a:ext cx="7082588" cy="3677082"/>
          </a:xfrm>
          <a:prstGeom prst="rect">
            <a:avLst/>
          </a:prstGeom>
        </p:spPr>
        <p:txBody>
          <a:bodyPr>
            <a:normAutofit fontScale="92500" lnSpcReduction="20000"/>
          </a:bodyPr>
          <a:lstStyle/>
          <a:p>
            <a:r>
              <a:rPr lang="nl-NL" dirty="0"/>
              <a:t>Starten op </a:t>
            </a:r>
            <a:r>
              <a:rPr lang="nl-NL" dirty="0" err="1"/>
              <a:t>vakgroepniveau</a:t>
            </a:r>
            <a:endParaRPr lang="nl-NL" dirty="0"/>
          </a:p>
          <a:p>
            <a:r>
              <a:rPr lang="nl-NL" dirty="0"/>
              <a:t>5 lessen</a:t>
            </a:r>
          </a:p>
          <a:p>
            <a:r>
              <a:rPr lang="nl-NL" dirty="0"/>
              <a:t>Met </a:t>
            </a:r>
            <a:r>
              <a:rPr dirty="0" err="1"/>
              <a:t>welk</a:t>
            </a:r>
            <a:r>
              <a:rPr dirty="0"/>
              <a:t> </a:t>
            </a:r>
            <a:r>
              <a:rPr dirty="0" err="1"/>
              <a:t>leerstofonderdeel</a:t>
            </a:r>
            <a:r>
              <a:rPr dirty="0"/>
              <a:t> </a:t>
            </a:r>
            <a:r>
              <a:rPr lang="nl-NL" dirty="0"/>
              <a:t>wil </a:t>
            </a:r>
            <a:r>
              <a:rPr dirty="0" err="1"/>
              <a:t>je</a:t>
            </a:r>
            <a:r>
              <a:rPr dirty="0"/>
              <a:t> </a:t>
            </a:r>
            <a:r>
              <a:rPr dirty="0" err="1"/>
              <a:t>aan</a:t>
            </a:r>
            <a:r>
              <a:rPr dirty="0"/>
              <a:t> de </a:t>
            </a:r>
            <a:r>
              <a:rPr dirty="0" err="1"/>
              <a:t>gan</a:t>
            </a:r>
            <a:r>
              <a:rPr lang="nl-NL" dirty="0"/>
              <a:t>g?</a:t>
            </a:r>
            <a:endParaRPr dirty="0"/>
          </a:p>
          <a:p>
            <a:pPr lvl="1"/>
            <a:r>
              <a:rPr lang="nl-NL" dirty="0"/>
              <a:t>Wat zijn de einddoelen?</a:t>
            </a:r>
          </a:p>
          <a:p>
            <a:pPr lvl="1"/>
            <a:r>
              <a:rPr lang="nl-NL" dirty="0">
                <a:solidFill>
                  <a:srgbClr val="692587"/>
                </a:solidFill>
              </a:rPr>
              <a:t>Wat zijn de tussendoelen?</a:t>
            </a:r>
          </a:p>
          <a:p>
            <a:pPr lvl="1"/>
            <a:r>
              <a:rPr lang="nl-NL" dirty="0">
                <a:solidFill>
                  <a:srgbClr val="692587"/>
                </a:solidFill>
                <a:uFill>
                  <a:solidFill>
                    <a:srgbClr val="0000FF"/>
                  </a:solidFill>
                </a:uFill>
              </a:rPr>
              <a:t>Welke begrippen horen erbij?</a:t>
            </a:r>
          </a:p>
          <a:p>
            <a:pPr marL="339470" indent="-339470" defTabSz="452627">
              <a:defRPr sz="2700"/>
            </a:pPr>
            <a:r>
              <a:rPr lang="nl-NL" dirty="0"/>
              <a:t>Wat wil je bereiken? Waar wil je aan werken?</a:t>
            </a:r>
          </a:p>
          <a:p>
            <a:pPr marL="339470" indent="-339470" defTabSz="452627">
              <a:defRPr sz="2700"/>
            </a:pPr>
            <a:r>
              <a:rPr lang="nl-NL" dirty="0"/>
              <a:t>Wat en wie heb je hierbij nodig?</a:t>
            </a:r>
          </a:p>
          <a:p>
            <a:pPr marL="339470" indent="-339470" defTabSz="452627">
              <a:defRPr sz="2700"/>
            </a:pPr>
            <a:r>
              <a:rPr lang="nl-NL" dirty="0"/>
              <a:t>Planning</a:t>
            </a:r>
          </a:p>
          <a:p>
            <a:endParaRPr dirty="0">
              <a:solidFill>
                <a:srgbClr val="7030A0"/>
              </a:solidFill>
              <a:uFill>
                <a:solidFill>
                  <a:srgbClr val="0000FF"/>
                </a:solidFill>
              </a:uFill>
              <a:hlinkClick r:id="rId3"/>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61">
                                            <p:txEl>
                                              <p:pRg st="3" end="3"/>
                                            </p:txEl>
                                          </p:spTgt>
                                        </p:tgtEl>
                                        <p:attrNameLst>
                                          <p:attrName>style.visibility</p:attrName>
                                        </p:attrNameLst>
                                      </p:cBhvr>
                                      <p:to>
                                        <p:strVal val="visible"/>
                                      </p:to>
                                    </p:set>
                                    <p:animEffect transition="in" filter="dissolve">
                                      <p:cBhvr>
                                        <p:cTn id="7" dur="500"/>
                                        <p:tgtEl>
                                          <p:spTgt spid="461">
                                            <p:txEl>
                                              <p:pRg st="3" end="3"/>
                                            </p:txEl>
                                          </p:spTgt>
                                        </p:tgtEl>
                                      </p:cBhvr>
                                    </p:animEffect>
                                  </p:childTnLst>
                                </p:cTn>
                              </p:par>
                            </p:childTnLst>
                          </p:cTn>
                        </p:par>
                        <p:par>
                          <p:cTn id="8" fill="hold">
                            <p:stCondLst>
                              <p:cond delay="500"/>
                            </p:stCondLst>
                            <p:childTnLst>
                              <p:par>
                                <p:cTn id="9" presetID="9" presetClass="entr" fill="hold" grpId="1" nodeType="afterEffect">
                                  <p:stCondLst>
                                    <p:cond delay="0"/>
                                  </p:stCondLst>
                                  <p:iterate>
                                    <p:tmAbs val="0"/>
                                  </p:iterate>
                                  <p:childTnLst>
                                    <p:set>
                                      <p:cBhvr>
                                        <p:cTn id="10" fill="hold"/>
                                        <p:tgtEl>
                                          <p:spTgt spid="461">
                                            <p:txEl>
                                              <p:pRg st="4" end="4"/>
                                            </p:txEl>
                                          </p:spTgt>
                                        </p:tgtEl>
                                        <p:attrNameLst>
                                          <p:attrName>style.visibility</p:attrName>
                                        </p:attrNameLst>
                                      </p:cBhvr>
                                      <p:to>
                                        <p:strVal val="visible"/>
                                      </p:to>
                                    </p:set>
                                    <p:animEffect transition="in" filter="dissolve">
                                      <p:cBhvr>
                                        <p:cTn id="11" dur="500"/>
                                        <p:tgtEl>
                                          <p:spTgt spid="461">
                                            <p:txEl>
                                              <p:pRg st="4" end="4"/>
                                            </p:txEl>
                                          </p:spTgt>
                                        </p:tgtEl>
                                      </p:cBhvr>
                                    </p:animEffect>
                                  </p:childTnLst>
                                </p:cTn>
                              </p:par>
                            </p:childTnLst>
                          </p:cTn>
                        </p:par>
                        <p:par>
                          <p:cTn id="12" fill="hold">
                            <p:stCondLst>
                              <p:cond delay="1000"/>
                            </p:stCondLst>
                            <p:childTnLst>
                              <p:par>
                                <p:cTn id="13" presetID="9" presetClass="entr" fill="hold" grpId="1" nodeType="afterEffect">
                                  <p:stCondLst>
                                    <p:cond delay="0"/>
                                  </p:stCondLst>
                                  <p:iterate>
                                    <p:tmAbs val="0"/>
                                  </p:iterate>
                                  <p:childTnLst>
                                    <p:set>
                                      <p:cBhvr>
                                        <p:cTn id="14" fill="hold"/>
                                        <p:tgtEl>
                                          <p:spTgt spid="461">
                                            <p:txEl>
                                              <p:pRg st="5" end="5"/>
                                            </p:txEl>
                                          </p:spTgt>
                                        </p:tgtEl>
                                        <p:attrNameLst>
                                          <p:attrName>style.visibility</p:attrName>
                                        </p:attrNameLst>
                                      </p:cBhvr>
                                      <p:to>
                                        <p:strVal val="visible"/>
                                      </p:to>
                                    </p:set>
                                    <p:animEffect transition="in" filter="dissolve">
                                      <p:cBhvr>
                                        <p:cTn id="15" dur="500"/>
                                        <p:tgtEl>
                                          <p:spTgt spid="461">
                                            <p:txEl>
                                              <p:pRg st="5" end="5"/>
                                            </p:txEl>
                                          </p:spTgt>
                                        </p:tgtEl>
                                      </p:cBhvr>
                                    </p:animEffect>
                                  </p:childTnLst>
                                </p:cTn>
                              </p:par>
                            </p:childTnLst>
                          </p:cTn>
                        </p:par>
                        <p:par>
                          <p:cTn id="16" fill="hold">
                            <p:stCondLst>
                              <p:cond delay="1500"/>
                            </p:stCondLst>
                            <p:childTnLst>
                              <p:par>
                                <p:cTn id="17" presetID="9" presetClass="entr" fill="hold" grpId="1" nodeType="afterEffect">
                                  <p:stCondLst>
                                    <p:cond delay="0"/>
                                  </p:stCondLst>
                                  <p:iterate>
                                    <p:tmAbs val="0"/>
                                  </p:iterate>
                                  <p:childTnLst>
                                    <p:set>
                                      <p:cBhvr>
                                        <p:cTn id="18" fill="hold"/>
                                        <p:tgtEl>
                                          <p:spTgt spid="461">
                                            <p:txEl>
                                              <p:pRg st="6" end="6"/>
                                            </p:txEl>
                                          </p:spTgt>
                                        </p:tgtEl>
                                        <p:attrNameLst>
                                          <p:attrName>style.visibility</p:attrName>
                                        </p:attrNameLst>
                                      </p:cBhvr>
                                      <p:to>
                                        <p:strVal val="visible"/>
                                      </p:to>
                                    </p:set>
                                    <p:animEffect transition="in" filter="dissolve">
                                      <p:cBhvr>
                                        <p:cTn id="19" dur="500"/>
                                        <p:tgtEl>
                                          <p:spTgt spid="461">
                                            <p:txEl>
                                              <p:pRg st="6" end="6"/>
                                            </p:txEl>
                                          </p:spTgt>
                                        </p:tgtEl>
                                      </p:cBhvr>
                                    </p:animEffect>
                                  </p:childTnLst>
                                </p:cTn>
                              </p:par>
                            </p:childTnLst>
                          </p:cTn>
                        </p:par>
                        <p:par>
                          <p:cTn id="20" fill="hold">
                            <p:stCondLst>
                              <p:cond delay="2000"/>
                            </p:stCondLst>
                            <p:childTnLst>
                              <p:par>
                                <p:cTn id="21" presetID="9" presetClass="entr" fill="hold" grpId="1" nodeType="afterEffect">
                                  <p:stCondLst>
                                    <p:cond delay="0"/>
                                  </p:stCondLst>
                                  <p:iterate>
                                    <p:tmAbs val="0"/>
                                  </p:iterate>
                                  <p:childTnLst>
                                    <p:set>
                                      <p:cBhvr>
                                        <p:cTn id="22" fill="hold"/>
                                        <p:tgtEl>
                                          <p:spTgt spid="461">
                                            <p:txEl>
                                              <p:pRg st="7" end="7"/>
                                            </p:txEl>
                                          </p:spTgt>
                                        </p:tgtEl>
                                        <p:attrNameLst>
                                          <p:attrName>style.visibility</p:attrName>
                                        </p:attrNameLst>
                                      </p:cBhvr>
                                      <p:to>
                                        <p:strVal val="visible"/>
                                      </p:to>
                                    </p:set>
                                    <p:animEffect transition="in" filter="dissolve">
                                      <p:cBhvr>
                                        <p:cTn id="23" dur="500"/>
                                        <p:tgtEl>
                                          <p:spTgt spid="461">
                                            <p:txEl>
                                              <p:pRg st="7" end="7"/>
                                            </p:txEl>
                                          </p:spTgt>
                                        </p:tgtEl>
                                      </p:cBhvr>
                                    </p:animEffect>
                                  </p:childTnLst>
                                </p:cTn>
                              </p:par>
                            </p:childTnLst>
                          </p:cTn>
                        </p:par>
                        <p:par>
                          <p:cTn id="24" fill="hold">
                            <p:stCondLst>
                              <p:cond delay="2500"/>
                            </p:stCondLst>
                            <p:childTnLst>
                              <p:par>
                                <p:cTn id="25" presetID="9" presetClass="entr" fill="hold" grpId="1" nodeType="afterEffect">
                                  <p:stCondLst>
                                    <p:cond delay="0"/>
                                  </p:stCondLst>
                                  <p:iterate>
                                    <p:tmAbs val="0"/>
                                  </p:iterate>
                                  <p:childTnLst>
                                    <p:set>
                                      <p:cBhvr>
                                        <p:cTn id="26" fill="hold"/>
                                        <p:tgtEl>
                                          <p:spTgt spid="461">
                                            <p:txEl>
                                              <p:pRg st="8" end="8"/>
                                            </p:txEl>
                                          </p:spTgt>
                                        </p:tgtEl>
                                        <p:attrNameLst>
                                          <p:attrName>style.visibility</p:attrName>
                                        </p:attrNameLst>
                                      </p:cBhvr>
                                      <p:to>
                                        <p:strVal val="visible"/>
                                      </p:to>
                                    </p:set>
                                    <p:animEffect transition="in" filter="dissolve">
                                      <p:cBhvr>
                                        <p:cTn id="27" dur="500"/>
                                        <p:tgtEl>
                                          <p:spTgt spid="46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1" build="p" bldLvl="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91"/>
          <p:cNvSpPr txBox="1">
            <a:spLocks noGrp="1"/>
          </p:cNvSpPr>
          <p:nvPr>
            <p:ph type="body" idx="1"/>
          </p:nvPr>
        </p:nvSpPr>
        <p:spPr>
          <a:xfrm>
            <a:off x="457200" y="2068827"/>
            <a:ext cx="7082588" cy="4057338"/>
          </a:xfrm>
          <a:prstGeom prst="rect">
            <a:avLst/>
          </a:prstGeom>
        </p:spPr>
        <p:txBody>
          <a:bodyPr>
            <a:normAutofit fontScale="70000" lnSpcReduction="20000"/>
          </a:bodyPr>
          <a:lstStyle/>
          <a:p>
            <a:pPr marL="292934" indent="-292934" defTabSz="420623">
              <a:spcBef>
                <a:spcPts val="500"/>
              </a:spcBef>
              <a:defRPr sz="2300" u="sng">
                <a:solidFill>
                  <a:srgbClr val="0000FF"/>
                </a:solidFill>
                <a:uFill>
                  <a:solidFill>
                    <a:srgbClr val="0000FF"/>
                  </a:solidFill>
                </a:uFill>
              </a:defRPr>
            </a:pPr>
            <a:r>
              <a:rPr dirty="0">
                <a:hlinkClick r:id="rId3"/>
              </a:rPr>
              <a:t>www.handleidingstercollecties.nl</a:t>
            </a:r>
            <a:endParaRPr lang="nl-NL" dirty="0"/>
          </a:p>
          <a:p>
            <a:pPr marL="292934" indent="-292934" defTabSz="420623">
              <a:spcBef>
                <a:spcPts val="500"/>
              </a:spcBef>
              <a:defRPr sz="2300"/>
            </a:pPr>
            <a:r>
              <a:rPr dirty="0" err="1"/>
              <a:t>Docentenmateriaal</a:t>
            </a:r>
            <a:endParaRPr dirty="0"/>
          </a:p>
          <a:p>
            <a:pPr marL="705420" lvl="1" indent="-284797" defTabSz="420623">
              <a:spcBef>
                <a:spcPts val="500"/>
              </a:spcBef>
              <a:buFont typeface="Helvetica"/>
              <a:buChar char="➢"/>
              <a:defRPr sz="2300"/>
            </a:pPr>
            <a:r>
              <a:rPr dirty="0" err="1"/>
              <a:t>Toetsen</a:t>
            </a:r>
            <a:endParaRPr sz="2200" dirty="0"/>
          </a:p>
          <a:p>
            <a:pPr marL="705420" lvl="1" indent="-284797" defTabSz="420623">
              <a:spcBef>
                <a:spcPts val="500"/>
              </a:spcBef>
              <a:buFont typeface="Helvetica"/>
              <a:buChar char="➢"/>
              <a:defRPr sz="2300"/>
            </a:pPr>
            <a:r>
              <a:rPr dirty="0" err="1"/>
              <a:t>Handleidingen</a:t>
            </a:r>
            <a:r>
              <a:rPr dirty="0"/>
              <a:t> per </a:t>
            </a:r>
            <a:r>
              <a:rPr dirty="0" err="1"/>
              <a:t>vak</a:t>
            </a:r>
            <a:endParaRPr sz="2200" dirty="0"/>
          </a:p>
          <a:p>
            <a:pPr marL="705420" lvl="1" indent="-284797" defTabSz="420623">
              <a:spcBef>
                <a:spcPts val="500"/>
              </a:spcBef>
              <a:buFont typeface="Helvetica"/>
              <a:buChar char="➢"/>
              <a:defRPr sz="2300"/>
            </a:pPr>
            <a:r>
              <a:rPr dirty="0"/>
              <a:t>(Extra) </a:t>
            </a:r>
            <a:r>
              <a:rPr dirty="0" err="1"/>
              <a:t>opdrachten</a:t>
            </a:r>
            <a:endParaRPr lang="nl-NL" dirty="0"/>
          </a:p>
          <a:p>
            <a:pPr marL="257745" indent="-284797" defTabSz="420623">
              <a:spcBef>
                <a:spcPts val="500"/>
              </a:spcBef>
              <a:buFont typeface="Helvetica"/>
              <a:buChar char="➢"/>
              <a:defRPr sz="2300"/>
            </a:pPr>
            <a:r>
              <a:rPr lang="nl-NL" dirty="0"/>
              <a:t>Helpdesk</a:t>
            </a:r>
          </a:p>
          <a:p>
            <a:pPr marL="257745" indent="-284797" defTabSz="420623">
              <a:spcBef>
                <a:spcPts val="500"/>
              </a:spcBef>
              <a:buFont typeface="Helvetica"/>
              <a:buChar char="➢"/>
              <a:defRPr sz="2300"/>
            </a:pPr>
            <a:endParaRPr lang="nl-NL" dirty="0"/>
          </a:p>
          <a:p>
            <a:pPr marL="0" indent="0" defTabSz="420623">
              <a:spcBef>
                <a:spcPts val="500"/>
              </a:spcBef>
              <a:buNone/>
              <a:defRPr sz="2300"/>
            </a:pPr>
            <a:r>
              <a:rPr lang="nl-NL" dirty="0"/>
              <a:t>Contactgegevens: </a:t>
            </a:r>
          </a:p>
          <a:p>
            <a:pPr marL="0" indent="0" defTabSz="420623">
              <a:spcBef>
                <a:spcPts val="500"/>
              </a:spcBef>
              <a:buNone/>
              <a:defRPr sz="2300"/>
            </a:pPr>
            <a:r>
              <a:rPr lang="nl-NL" dirty="0"/>
              <a:t>ilsegmelig@vo-content.nl</a:t>
            </a:r>
          </a:p>
          <a:p>
            <a:pPr marL="0" indent="0" defTabSz="420623">
              <a:spcBef>
                <a:spcPts val="500"/>
              </a:spcBef>
              <a:buNone/>
              <a:defRPr sz="2300"/>
            </a:pPr>
            <a:r>
              <a:rPr lang="nl-NL" dirty="0"/>
              <a:t>06-49104509</a:t>
            </a:r>
          </a:p>
          <a:p>
            <a:pPr marL="0" indent="0" defTabSz="420623">
              <a:spcBef>
                <a:spcPts val="500"/>
              </a:spcBef>
              <a:buNone/>
              <a:defRPr sz="2300"/>
            </a:pPr>
            <a:endParaRPr lang="nl-NL" dirty="0"/>
          </a:p>
          <a:p>
            <a:pPr marL="0" indent="0" defTabSz="420623">
              <a:spcBef>
                <a:spcPts val="500"/>
              </a:spcBef>
              <a:buNone/>
              <a:defRPr sz="2300"/>
            </a:pPr>
            <a:r>
              <a:rPr lang="nl-NL" dirty="0"/>
              <a:t>Informatie en resultaten delen</a:t>
            </a:r>
          </a:p>
          <a:p>
            <a:pPr marL="0" indent="0" defTabSz="420623">
              <a:spcBef>
                <a:spcPts val="500"/>
              </a:spcBef>
              <a:buNone/>
              <a:defRPr sz="2300"/>
            </a:pPr>
            <a:r>
              <a:rPr lang="nl-NL" dirty="0" err="1">
                <a:hlinkClick r:id="rId4"/>
              </a:rPr>
              <a:t>Wikiwijsarrangement</a:t>
            </a:r>
            <a:r>
              <a:rPr lang="nl-NL" dirty="0"/>
              <a:t> </a:t>
            </a:r>
          </a:p>
          <a:p>
            <a:pPr marL="0" indent="0" defTabSz="420623">
              <a:spcBef>
                <a:spcPts val="500"/>
              </a:spcBef>
              <a:buNone/>
              <a:defRPr sz="2300"/>
            </a:pPr>
            <a:endParaRPr lang="nl-NL" dirty="0"/>
          </a:p>
          <a:p>
            <a:pPr marL="0" indent="0" defTabSz="420623">
              <a:spcBef>
                <a:spcPts val="500"/>
              </a:spcBef>
              <a:buNone/>
              <a:defRPr sz="2300"/>
            </a:pPr>
            <a:r>
              <a:rPr lang="nl-NL" dirty="0"/>
              <a:t>Planning 4 bijeenkomsten</a:t>
            </a:r>
          </a:p>
          <a:p>
            <a:pPr marL="0" indent="0" defTabSz="420623">
              <a:spcBef>
                <a:spcPts val="500"/>
              </a:spcBef>
              <a:buNone/>
              <a:defRPr sz="2300"/>
            </a:pPr>
            <a:endParaRPr lang="nl-NL" dirty="0"/>
          </a:p>
          <a:p>
            <a:pPr marL="0" indent="0" defTabSz="420623">
              <a:spcBef>
                <a:spcPts val="500"/>
              </a:spcBef>
              <a:buNone/>
              <a:defRPr sz="2300"/>
            </a:pPr>
            <a:endParaRPr lang="nl-NL" dirty="0"/>
          </a:p>
          <a:p>
            <a:pPr marL="257745" indent="-284797" defTabSz="420623">
              <a:spcBef>
                <a:spcPts val="500"/>
              </a:spcBef>
              <a:buFont typeface="Helvetica"/>
              <a:buChar char="➢"/>
              <a:defRPr sz="2300"/>
            </a:pPr>
            <a:endParaRPr dirty="0"/>
          </a:p>
        </p:txBody>
      </p:sp>
      <p:sp>
        <p:nvSpPr>
          <p:cNvPr id="564" name="Shape 593"/>
          <p:cNvSpPr txBox="1">
            <a:spLocks noGrp="1"/>
          </p:cNvSpPr>
          <p:nvPr>
            <p:ph type="title"/>
          </p:nvPr>
        </p:nvSpPr>
        <p:spPr>
          <a:xfrm>
            <a:off x="498144" y="1020819"/>
            <a:ext cx="7082588" cy="1342945"/>
          </a:xfrm>
          <a:prstGeom prst="rect">
            <a:avLst/>
          </a:prstGeom>
        </p:spPr>
        <p:txBody>
          <a:bodyPr/>
          <a:lstStyle/>
          <a:p>
            <a:r>
              <a:rPr lang="nl-NL" dirty="0"/>
              <a:t>Ondersteuning</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image13.png" descr="image13.png"/>
          <p:cNvPicPr>
            <a:picLocks noChangeAspect="1"/>
          </p:cNvPicPr>
          <p:nvPr/>
        </p:nvPicPr>
        <p:blipFill>
          <a:blip r:embed="rId3">
            <a:extLst/>
          </a:blip>
          <a:stretch>
            <a:fillRect/>
          </a:stretch>
        </p:blipFill>
        <p:spPr>
          <a:xfrm>
            <a:off x="5620947" y="5511624"/>
            <a:ext cx="2593435" cy="634113"/>
          </a:xfrm>
          <a:prstGeom prst="rect">
            <a:avLst/>
          </a:prstGeom>
          <a:ln w="12700">
            <a:miter lim="400000"/>
          </a:ln>
        </p:spPr>
      </p:pic>
      <p:sp>
        <p:nvSpPr>
          <p:cNvPr id="3" name="Titel 2">
            <a:extLst>
              <a:ext uri="{FF2B5EF4-FFF2-40B4-BE49-F238E27FC236}">
                <a16:creationId xmlns:a16="http://schemas.microsoft.com/office/drawing/2014/main" id="{16440A31-0F2D-4A01-8045-507560E3C6A0}"/>
              </a:ext>
            </a:extLst>
          </p:cNvPr>
          <p:cNvSpPr>
            <a:spLocks noGrp="1"/>
          </p:cNvSpPr>
          <p:nvPr>
            <p:ph type="title"/>
          </p:nvPr>
        </p:nvSpPr>
        <p:spPr>
          <a:xfrm>
            <a:off x="457200" y="2061504"/>
            <a:ext cx="7082589" cy="1342944"/>
          </a:xfrm>
        </p:spPr>
        <p:txBody>
          <a:bodyPr>
            <a:normAutofit fontScale="90000"/>
          </a:bodyPr>
          <a:lstStyle/>
          <a:p>
            <a:r>
              <a:rPr lang="nl-NL" dirty="0"/>
              <a:t>Ilse Gmelig</a:t>
            </a:r>
            <a:br>
              <a:rPr lang="nl-NL" dirty="0"/>
            </a:br>
            <a:r>
              <a:rPr lang="nl-NL" sz="2700" dirty="0"/>
              <a:t>M ilsegmelig@vo-content.nl</a:t>
            </a:r>
            <a:br>
              <a:rPr lang="nl-NL" sz="2700" dirty="0"/>
            </a:br>
            <a:r>
              <a:rPr lang="nl-NL" sz="2700" dirty="0"/>
              <a:t>T 06-49104509</a:t>
            </a:r>
            <a:br>
              <a:rPr lang="nl-NL" dirty="0"/>
            </a:br>
            <a:br>
              <a:rPr lang="nl-NL" dirty="0"/>
            </a:br>
            <a:endParaRPr lang="nl-NL" dirty="0"/>
          </a:p>
        </p:txBody>
      </p:sp>
      <p:pic>
        <p:nvPicPr>
          <p:cNvPr id="4" name="Afbeelding 3">
            <a:extLst>
              <a:ext uri="{FF2B5EF4-FFF2-40B4-BE49-F238E27FC236}">
                <a16:creationId xmlns:a16="http://schemas.microsoft.com/office/drawing/2014/main" id="{BE1285D2-8097-4C93-A0AD-183A6D791DD8}"/>
              </a:ext>
            </a:extLst>
          </p:cNvPr>
          <p:cNvPicPr>
            <a:picLocks noChangeAspect="1"/>
          </p:cNvPicPr>
          <p:nvPr/>
        </p:nvPicPr>
        <p:blipFill rotWithShape="1">
          <a:blip r:embed="rId4"/>
          <a:srcRect r="53928"/>
          <a:stretch/>
        </p:blipFill>
        <p:spPr>
          <a:xfrm>
            <a:off x="1013183" y="5511624"/>
            <a:ext cx="1758297" cy="792549"/>
          </a:xfrm>
          <a:prstGeom prst="rect">
            <a:avLst/>
          </a:prstGeom>
        </p:spPr>
      </p:pic>
      <p:pic>
        <p:nvPicPr>
          <p:cNvPr id="9" name="Afbeelding 8">
            <a:extLst>
              <a:ext uri="{FF2B5EF4-FFF2-40B4-BE49-F238E27FC236}">
                <a16:creationId xmlns:a16="http://schemas.microsoft.com/office/drawing/2014/main" id="{8F4BF92D-4CF1-42F9-B55B-EB0F62664F99}"/>
              </a:ext>
            </a:extLst>
          </p:cNvPr>
          <p:cNvPicPr>
            <a:picLocks noChangeAspect="1"/>
          </p:cNvPicPr>
          <p:nvPr/>
        </p:nvPicPr>
        <p:blipFill>
          <a:blip r:embed="rId5"/>
          <a:stretch>
            <a:fillRect/>
          </a:stretch>
        </p:blipFill>
        <p:spPr>
          <a:xfrm>
            <a:off x="4829610" y="799681"/>
            <a:ext cx="1453549" cy="1439014"/>
          </a:xfrm>
          <a:prstGeom prst="rect">
            <a:avLst/>
          </a:prstGeom>
        </p:spPr>
      </p:pic>
      <p:pic>
        <p:nvPicPr>
          <p:cNvPr id="10" name="Afbeelding 9">
            <a:extLst>
              <a:ext uri="{FF2B5EF4-FFF2-40B4-BE49-F238E27FC236}">
                <a16:creationId xmlns:a16="http://schemas.microsoft.com/office/drawing/2014/main" id="{34137605-E301-4C5A-9CDA-BA05D32CEE98}"/>
              </a:ext>
            </a:extLst>
          </p:cNvPr>
          <p:cNvPicPr>
            <a:picLocks noChangeAspect="1"/>
          </p:cNvPicPr>
          <p:nvPr/>
        </p:nvPicPr>
        <p:blipFill rotWithShape="1">
          <a:blip r:embed="rId6"/>
          <a:srcRect l="48095"/>
          <a:stretch/>
        </p:blipFill>
        <p:spPr>
          <a:xfrm>
            <a:off x="3008023" y="5511624"/>
            <a:ext cx="1980941" cy="792549"/>
          </a:xfrm>
          <a:prstGeom prst="rect">
            <a:avLst/>
          </a:prstGeom>
        </p:spPr>
      </p:pic>
      <p:pic>
        <p:nvPicPr>
          <p:cNvPr id="12" name="Afbeelding 11">
            <a:extLst>
              <a:ext uri="{FF2B5EF4-FFF2-40B4-BE49-F238E27FC236}">
                <a16:creationId xmlns:a16="http://schemas.microsoft.com/office/drawing/2014/main" id="{6642427A-53CD-4944-91BC-2F96453A3D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655" y="3249010"/>
            <a:ext cx="1865023" cy="186502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79561-A05F-4596-8FBB-B2D215E42780}"/>
              </a:ext>
            </a:extLst>
          </p:cNvPr>
          <p:cNvSpPr>
            <a:spLocks noGrp="1"/>
          </p:cNvSpPr>
          <p:nvPr>
            <p:ph type="title"/>
          </p:nvPr>
        </p:nvSpPr>
        <p:spPr/>
        <p:txBody>
          <a:bodyPr/>
          <a:lstStyle/>
          <a:p>
            <a:r>
              <a:rPr lang="nl-NL"/>
              <a:t>Tot ziens!</a:t>
            </a:r>
            <a:endParaRPr lang="nl-NL" dirty="0"/>
          </a:p>
        </p:txBody>
      </p:sp>
      <p:sp>
        <p:nvSpPr>
          <p:cNvPr id="3" name="Tijdelijke aanduiding voor tekst 2">
            <a:extLst>
              <a:ext uri="{FF2B5EF4-FFF2-40B4-BE49-F238E27FC236}">
                <a16:creationId xmlns:a16="http://schemas.microsoft.com/office/drawing/2014/main" id="{76487CE8-3C83-4932-9238-329BD40F220B}"/>
              </a:ext>
            </a:extLst>
          </p:cNvPr>
          <p:cNvSpPr>
            <a:spLocks noGrp="1"/>
          </p:cNvSpPr>
          <p:nvPr>
            <p:ph type="body" sz="quarter" idx="1"/>
          </p:nvPr>
        </p:nvSpPr>
        <p:spPr>
          <a:xfrm>
            <a:off x="457199" y="3181684"/>
            <a:ext cx="5302577" cy="2944482"/>
          </a:xfrm>
        </p:spPr>
        <p:txBody>
          <a:bodyPr/>
          <a:lstStyle/>
          <a:p>
            <a:endParaRPr lang="nl-NL" dirty="0"/>
          </a:p>
        </p:txBody>
      </p:sp>
      <p:pic>
        <p:nvPicPr>
          <p:cNvPr id="4" name="Afbeelding 3">
            <a:extLst>
              <a:ext uri="{FF2B5EF4-FFF2-40B4-BE49-F238E27FC236}">
                <a16:creationId xmlns:a16="http://schemas.microsoft.com/office/drawing/2014/main" id="{6021B672-90A9-46F9-A72E-99FCC2E63C0D}"/>
              </a:ext>
            </a:extLst>
          </p:cNvPr>
          <p:cNvPicPr>
            <a:picLocks noChangeAspect="1"/>
          </p:cNvPicPr>
          <p:nvPr/>
        </p:nvPicPr>
        <p:blipFill>
          <a:blip r:embed="rId2"/>
          <a:stretch>
            <a:fillRect/>
          </a:stretch>
        </p:blipFill>
        <p:spPr>
          <a:xfrm>
            <a:off x="2618913" y="1611617"/>
            <a:ext cx="5448762" cy="5070170"/>
          </a:xfrm>
          <a:prstGeom prst="rect">
            <a:avLst/>
          </a:prstGeom>
        </p:spPr>
      </p:pic>
    </p:spTree>
    <p:extLst>
      <p:ext uri="{BB962C8B-B14F-4D97-AF65-F5344CB8AC3E}">
        <p14:creationId xmlns:p14="http://schemas.microsoft.com/office/powerpoint/2010/main" val="422528715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model-blended-learning.png" descr="model-blended-learning.png"/>
          <p:cNvPicPr>
            <a:picLocks noChangeAspect="1"/>
          </p:cNvPicPr>
          <p:nvPr/>
        </p:nvPicPr>
        <p:blipFill>
          <a:blip r:embed="rId3">
            <a:extLst/>
          </a:blip>
          <a:stretch>
            <a:fillRect/>
          </a:stretch>
        </p:blipFill>
        <p:spPr>
          <a:xfrm>
            <a:off x="605389" y="611440"/>
            <a:ext cx="7933222" cy="5123118"/>
          </a:xfrm>
          <a:prstGeom prst="rect">
            <a:avLst/>
          </a:prstGeom>
          <a:ln w="12700">
            <a:miter lim="400000"/>
          </a:ln>
        </p:spPr>
      </p:pic>
      <p:sp>
        <p:nvSpPr>
          <p:cNvPr id="362" name="Shape 388"/>
          <p:cNvSpPr/>
          <p:nvPr/>
        </p:nvSpPr>
        <p:spPr>
          <a:xfrm>
            <a:off x="386832" y="853295"/>
            <a:ext cx="1148362" cy="575455"/>
          </a:xfrm>
          <a:prstGeom prst="rect">
            <a:avLst/>
          </a:prstGeom>
          <a:solidFill>
            <a:srgbClr val="FFFFFF"/>
          </a:solidFill>
          <a:ln w="12700">
            <a:miter lim="400000"/>
          </a:ln>
        </p:spPr>
        <p:txBody>
          <a:bodyPr lIns="45718" tIns="45718" rIns="45718" bIns="45718" anchor="ctr"/>
          <a:lstStyle/>
          <a:p>
            <a:pPr>
              <a:defRPr>
                <a:latin typeface="Calibri"/>
                <a:ea typeface="Calibri"/>
                <a:cs typeface="Calibri"/>
                <a:sym typeface="Calibri"/>
              </a:defRPr>
            </a:pPr>
            <a:endParaRPr/>
          </a:p>
        </p:txBody>
      </p:sp>
      <p:sp>
        <p:nvSpPr>
          <p:cNvPr id="363" name="Rechthoek 3"/>
          <p:cNvSpPr txBox="1"/>
          <p:nvPr/>
        </p:nvSpPr>
        <p:spPr>
          <a:xfrm>
            <a:off x="1093004" y="5709158"/>
            <a:ext cx="7274663" cy="7610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4400" b="1">
                <a:ln w="12700">
                  <a:solidFill>
                    <a:schemeClr val="accent1"/>
                  </a:solidFill>
                </a:ln>
                <a:solidFill>
                  <a:srgbClr val="95B3D7"/>
                </a:solidFill>
                <a:effectLst>
                  <a:outerShdw dist="38100" dir="2640000" rotWithShape="0">
                    <a:schemeClr val="accent1"/>
                  </a:outerShdw>
                </a:effectLst>
              </a:defRPr>
            </a:lvl1pPr>
          </a:lstStyle>
          <a:p>
            <a:r>
              <a:t>Toekomst visie VO-content</a:t>
            </a:r>
          </a:p>
        </p:txBody>
      </p:sp>
      <p:pic>
        <p:nvPicPr>
          <p:cNvPr id="5" name="image13.png" descr="image13.png">
            <a:extLst>
              <a:ext uri="{FF2B5EF4-FFF2-40B4-BE49-F238E27FC236}">
                <a16:creationId xmlns:a16="http://schemas.microsoft.com/office/drawing/2014/main" id="{D1D91EF4-046F-4094-A026-80B04F19DB5A}"/>
              </a:ext>
            </a:extLst>
          </p:cNvPr>
          <p:cNvPicPr>
            <a:picLocks noChangeAspect="1"/>
          </p:cNvPicPr>
          <p:nvPr/>
        </p:nvPicPr>
        <p:blipFill>
          <a:blip r:embed="rId4">
            <a:extLst/>
          </a:blip>
          <a:stretch>
            <a:fillRect/>
          </a:stretch>
        </p:blipFill>
        <p:spPr>
          <a:xfrm>
            <a:off x="6264106" y="294383"/>
            <a:ext cx="2593435" cy="6341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63"/>
                                        </p:tgtEl>
                                        <p:attrNameLst>
                                          <p:attrName>style.visibility</p:attrName>
                                        </p:attrNameLst>
                                      </p:cBhvr>
                                      <p:to>
                                        <p:strVal val="visible"/>
                                      </p:to>
                                    </p:set>
                                    <p:anim calcmode="lin" valueType="num">
                                      <p:cBhvr>
                                        <p:cTn id="7" dur="1500" fill="hold"/>
                                        <p:tgtEl>
                                          <p:spTgt spid="363"/>
                                        </p:tgtEl>
                                        <p:attrNameLst>
                                          <p:attrName>ppt_x</p:attrName>
                                        </p:attrNameLst>
                                      </p:cBhvr>
                                      <p:tavLst>
                                        <p:tav tm="0">
                                          <p:val>
                                            <p:strVal val="0-#ppt_w/2"/>
                                          </p:val>
                                        </p:tav>
                                        <p:tav tm="100000">
                                          <p:val>
                                            <p:strVal val="#ppt_x"/>
                                          </p:val>
                                        </p:tav>
                                      </p:tavLst>
                                    </p:anim>
                                    <p:anim calcmode="lin" valueType="num">
                                      <p:cBhvr>
                                        <p:cTn id="8" dur="1500" fill="hold"/>
                                        <p:tgtEl>
                                          <p:spTgt spid="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92"/>
          <p:cNvSpPr txBox="1">
            <a:spLocks noGrp="1"/>
          </p:cNvSpPr>
          <p:nvPr>
            <p:ph type="title"/>
          </p:nvPr>
        </p:nvSpPr>
        <p:spPr>
          <a:xfrm>
            <a:off x="1030704" y="484681"/>
            <a:ext cx="7082591" cy="1342945"/>
          </a:xfrm>
          <a:prstGeom prst="rect">
            <a:avLst/>
          </a:prstGeom>
        </p:spPr>
        <p:txBody>
          <a:bodyPr/>
          <a:lstStyle/>
          <a:p>
            <a:r>
              <a:t>Open digitale content</a:t>
            </a:r>
          </a:p>
        </p:txBody>
      </p:sp>
      <p:sp>
        <p:nvSpPr>
          <p:cNvPr id="368" name="Shape 393"/>
          <p:cNvSpPr txBox="1">
            <a:spLocks noGrp="1"/>
          </p:cNvSpPr>
          <p:nvPr>
            <p:ph type="body" sz="quarter" idx="1"/>
          </p:nvPr>
        </p:nvSpPr>
        <p:spPr>
          <a:xfrm>
            <a:off x="643465" y="1529542"/>
            <a:ext cx="7082591" cy="920249"/>
          </a:xfrm>
          <a:prstGeom prst="rect">
            <a:avLst/>
          </a:prstGeom>
        </p:spPr>
        <p:txBody>
          <a:bodyPr/>
          <a:lstStyle>
            <a:lvl1pPr marL="0" indent="0">
              <a:buSzTx/>
              <a:buNone/>
              <a:defRPr sz="3600"/>
            </a:lvl1pPr>
          </a:lstStyle>
          <a:p>
            <a:r>
              <a:t>Beschikbaar voor iedere docent</a:t>
            </a:r>
          </a:p>
        </p:txBody>
      </p:sp>
      <p:sp>
        <p:nvSpPr>
          <p:cNvPr id="370" name="Shape 395"/>
          <p:cNvSpPr txBox="1"/>
          <p:nvPr/>
        </p:nvSpPr>
        <p:spPr>
          <a:xfrm>
            <a:off x="120223" y="3423096"/>
            <a:ext cx="7082592" cy="6375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spcBef>
                <a:spcPts val="600"/>
              </a:spcBef>
              <a:defRPr sz="3600">
                <a:solidFill>
                  <a:srgbClr val="662483"/>
                </a:solidFill>
                <a:latin typeface="Caecilia LT Std Light"/>
                <a:ea typeface="Caecilia LT Std Light"/>
                <a:cs typeface="Caecilia LT Std Light"/>
                <a:sym typeface="Caecilia LT Std Light"/>
              </a:defRPr>
            </a:lvl1pPr>
          </a:lstStyle>
          <a:p>
            <a:r>
              <a:t>voor 10 schoolvakken….</a:t>
            </a:r>
          </a:p>
        </p:txBody>
      </p:sp>
      <p:pic>
        <p:nvPicPr>
          <p:cNvPr id="371" name="Schermafbeelding 2017-02-14 om 09.29.56.png" descr="Schermafbeelding 2017-02-14 om 09.29.56.png"/>
          <p:cNvPicPr>
            <a:picLocks noChangeAspect="1"/>
          </p:cNvPicPr>
          <p:nvPr/>
        </p:nvPicPr>
        <p:blipFill rotWithShape="1">
          <a:blip r:embed="rId2">
            <a:extLst/>
          </a:blip>
          <a:srcRect t="3366" r="1528"/>
          <a:stretch/>
        </p:blipFill>
        <p:spPr>
          <a:xfrm>
            <a:off x="1" y="2325622"/>
            <a:ext cx="8295588" cy="1097473"/>
          </a:xfrm>
          <a:prstGeom prst="rect">
            <a:avLst/>
          </a:prstGeom>
          <a:ln w="12700">
            <a:miter lim="400000"/>
          </a:ln>
        </p:spPr>
      </p:pic>
      <p:sp>
        <p:nvSpPr>
          <p:cNvPr id="372" name="flexibel leermateriaal….."/>
          <p:cNvSpPr/>
          <p:nvPr/>
        </p:nvSpPr>
        <p:spPr>
          <a:xfrm>
            <a:off x="3661519" y="5158106"/>
            <a:ext cx="4538636" cy="1466527"/>
          </a:xfrm>
          <a:prstGeom prst="wedgeEllipseCallout">
            <a:avLst>
              <a:gd name="adj1" fmla="val -54526"/>
              <a:gd name="adj2" fmla="val -128343"/>
            </a:avLst>
          </a:prstGeom>
          <a:solidFill>
            <a:srgbClr val="FFFFFF"/>
          </a:solidFill>
          <a:ln w="25400">
            <a:solidFill>
              <a:srgbClr val="7D29BD"/>
            </a:solidFill>
          </a:ln>
          <a:effectLst>
            <a:outerShdw blurRad="38100" dist="23000" dir="5400000" rotWithShape="0">
              <a:srgbClr val="000000">
                <a:alpha val="35000"/>
              </a:srgbClr>
            </a:outerShdw>
          </a:effectLst>
          <a:extLst>
            <a:ext uri="{C572A759-6A51-4108-AA02-DFA0A04FC94B}">
              <ma14:wrappingTextBoxFlag xmlns="" xmlns:ma14="http://schemas.microsoft.com/office/mac/drawingml/2011/main" val="1"/>
            </a:ext>
          </a:extLst>
        </p:spPr>
        <p:txBody>
          <a:bodyPr lIns="45718" tIns="45718" rIns="45718" bIns="45718" anchor="ctr"/>
          <a:lstStyle/>
          <a:p>
            <a:pPr>
              <a:spcBef>
                <a:spcPts val="600"/>
              </a:spcBef>
              <a:defRPr sz="2800">
                <a:solidFill>
                  <a:srgbClr val="662483"/>
                </a:solidFill>
                <a:latin typeface="Caecilia LT Std Light"/>
                <a:ea typeface="Caecilia LT Std Light"/>
                <a:cs typeface="Caecilia LT Std Light"/>
                <a:sym typeface="Caecilia LT Std Light"/>
              </a:defRPr>
            </a:pPr>
            <a:r>
              <a:rPr dirty="0" err="1"/>
              <a:t>flexibel</a:t>
            </a:r>
            <a:r>
              <a:rPr dirty="0"/>
              <a:t> </a:t>
            </a:r>
            <a:r>
              <a:rPr dirty="0" err="1"/>
              <a:t>leermateriaal</a:t>
            </a:r>
            <a:r>
              <a:rPr dirty="0"/>
              <a:t>…..</a:t>
            </a:r>
          </a:p>
        </p:txBody>
      </p:sp>
      <p:pic>
        <p:nvPicPr>
          <p:cNvPr id="8" name="image13.png" descr="image13.png">
            <a:extLst>
              <a:ext uri="{FF2B5EF4-FFF2-40B4-BE49-F238E27FC236}">
                <a16:creationId xmlns:a16="http://schemas.microsoft.com/office/drawing/2014/main" id="{123F51DC-195F-4906-90FB-7BF83EDA153F}"/>
              </a:ext>
            </a:extLst>
          </p:cNvPr>
          <p:cNvPicPr>
            <a:picLocks noChangeAspect="1"/>
          </p:cNvPicPr>
          <p:nvPr/>
        </p:nvPicPr>
        <p:blipFill>
          <a:blip r:embed="rId3">
            <a:extLst/>
          </a:blip>
          <a:stretch>
            <a:fillRect/>
          </a:stretch>
        </p:blipFill>
        <p:spPr>
          <a:xfrm>
            <a:off x="5911984" y="503962"/>
            <a:ext cx="2593435" cy="63411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355F388-4871-45C2-AF37-A1C9490DA0A8}"/>
              </a:ext>
            </a:extLst>
          </p:cNvPr>
          <p:cNvSpPr>
            <a:spLocks noGrp="1"/>
          </p:cNvSpPr>
          <p:nvPr>
            <p:ph type="title"/>
          </p:nvPr>
        </p:nvSpPr>
        <p:spPr>
          <a:xfrm>
            <a:off x="457199" y="1401628"/>
            <a:ext cx="7082589" cy="1342944"/>
          </a:xfrm>
        </p:spPr>
        <p:txBody>
          <a:bodyPr>
            <a:normAutofit/>
          </a:bodyPr>
          <a:lstStyle/>
          <a:p>
            <a:r>
              <a:rPr lang="nl-NL" b="1" dirty="0">
                <a:solidFill>
                  <a:srgbClr val="7030A0"/>
                </a:solidFill>
                <a:latin typeface="Arial" charset="0"/>
                <a:ea typeface="Arial" charset="0"/>
                <a:cs typeface="Arial" charset="0"/>
              </a:rPr>
              <a:t>Van leerdoel tot leeractiviteiten</a:t>
            </a:r>
            <a:br>
              <a:rPr lang="nl-NL" b="1" dirty="0">
                <a:solidFill>
                  <a:srgbClr val="7030A0"/>
                </a:solidFill>
                <a:latin typeface="Arial" charset="0"/>
                <a:ea typeface="Arial" charset="0"/>
                <a:cs typeface="Arial" charset="0"/>
              </a:rPr>
            </a:br>
            <a:r>
              <a:rPr lang="nl-NL" b="1" dirty="0">
                <a:solidFill>
                  <a:srgbClr val="7030A0"/>
                </a:solidFill>
                <a:latin typeface="Arial" charset="0"/>
                <a:ea typeface="Arial" charset="0"/>
                <a:cs typeface="Arial" charset="0"/>
              </a:rPr>
              <a:t>Drie vragen:</a:t>
            </a:r>
            <a:endParaRPr lang="nl-NL" dirty="0"/>
          </a:p>
        </p:txBody>
      </p:sp>
      <p:sp>
        <p:nvSpPr>
          <p:cNvPr id="6" name="Rectangle 6">
            <a:extLst>
              <a:ext uri="{FF2B5EF4-FFF2-40B4-BE49-F238E27FC236}">
                <a16:creationId xmlns:a16="http://schemas.microsoft.com/office/drawing/2014/main" id="{F714878F-E974-4CEC-8E86-46A73686761C}"/>
              </a:ext>
            </a:extLst>
          </p:cNvPr>
          <p:cNvSpPr>
            <a:spLocks noGrp="1" noChangeArrowheads="1"/>
          </p:cNvSpPr>
          <p:nvPr>
            <p:ph type="body" sz="half" idx="1"/>
          </p:nvPr>
        </p:nvSpPr>
        <p:spPr>
          <a:xfrm>
            <a:off x="457200" y="3061367"/>
            <a:ext cx="7659278" cy="3064798"/>
          </a:xfrm>
          <a:prstGeom prst="rect">
            <a:avLst/>
          </a:prstGeom>
        </p:spPr>
        <p:txBody>
          <a:bodyPr>
            <a:normAutofit fontScale="92500"/>
          </a:bodyPr>
          <a:lstStyle/>
          <a:p>
            <a:pPr marL="0" indent="0" eaLnBrk="1" hangingPunct="1">
              <a:buNone/>
            </a:pPr>
            <a:r>
              <a:rPr lang="nl-NL" sz="4800" b="1" dirty="0">
                <a:solidFill>
                  <a:srgbClr val="00B050"/>
                </a:solidFill>
                <a:latin typeface="Arial" charset="0"/>
                <a:ea typeface="ＭＳ Ｐゴシック" charset="0"/>
                <a:cs typeface="ＭＳ Ｐゴシック" charset="0"/>
              </a:rPr>
              <a:t>WAT</a:t>
            </a:r>
            <a:r>
              <a:rPr lang="nl-NL" dirty="0">
                <a:solidFill>
                  <a:srgbClr val="7030A0"/>
                </a:solidFill>
                <a:latin typeface="Arial" charset="0"/>
                <a:ea typeface="ＭＳ Ｐゴシック" charset="0"/>
                <a:cs typeface="ＭＳ Ｐゴシック" charset="0"/>
              </a:rPr>
              <a:t> wil ik dat de leerlingen leren?</a:t>
            </a:r>
          </a:p>
          <a:p>
            <a:pPr marL="0" indent="0" eaLnBrk="1" hangingPunct="1">
              <a:buNone/>
            </a:pPr>
            <a:endParaRPr lang="nl-NL" sz="1800" dirty="0">
              <a:solidFill>
                <a:srgbClr val="7030A0"/>
              </a:solidFill>
              <a:latin typeface="Arial" charset="0"/>
            </a:endParaRPr>
          </a:p>
          <a:p>
            <a:pPr marL="0" indent="0">
              <a:buNone/>
            </a:pPr>
            <a:r>
              <a:rPr lang="nl-NL" sz="4800" b="1" dirty="0">
                <a:solidFill>
                  <a:srgbClr val="00B050"/>
                </a:solidFill>
                <a:latin typeface="Arial" charset="0"/>
              </a:rPr>
              <a:t>HOE</a:t>
            </a:r>
            <a:r>
              <a:rPr lang="nl-NL" dirty="0">
                <a:solidFill>
                  <a:srgbClr val="7030A0"/>
                </a:solidFill>
                <a:latin typeface="Arial" charset="0"/>
              </a:rPr>
              <a:t> wil ik dat de leerlingen leren?</a:t>
            </a:r>
          </a:p>
          <a:p>
            <a:pPr marL="0" indent="0" eaLnBrk="1" hangingPunct="1">
              <a:buNone/>
            </a:pPr>
            <a:endParaRPr lang="nl-NL" sz="1800" dirty="0">
              <a:solidFill>
                <a:srgbClr val="7030A0"/>
              </a:solidFill>
              <a:latin typeface="Arial" charset="0"/>
              <a:ea typeface="ＭＳ Ｐゴシック" charset="0"/>
              <a:cs typeface="ＭＳ Ｐゴシック" charset="0"/>
            </a:endParaRPr>
          </a:p>
          <a:p>
            <a:pPr marL="0" indent="0">
              <a:buNone/>
            </a:pPr>
            <a:r>
              <a:rPr lang="nl-NL" sz="4800" b="1" dirty="0">
                <a:solidFill>
                  <a:srgbClr val="00B050"/>
                </a:solidFill>
                <a:latin typeface="Arial" charset="0"/>
              </a:rPr>
              <a:t>WAARMEE</a:t>
            </a:r>
            <a:r>
              <a:rPr lang="nl-NL" sz="4800" b="1" dirty="0">
                <a:solidFill>
                  <a:srgbClr val="7030A0"/>
                </a:solidFill>
                <a:latin typeface="Arial" charset="0"/>
              </a:rPr>
              <a:t> </a:t>
            </a:r>
            <a:r>
              <a:rPr lang="nl-NL" dirty="0">
                <a:solidFill>
                  <a:srgbClr val="7030A0"/>
                </a:solidFill>
                <a:latin typeface="Arial" charset="0"/>
              </a:rPr>
              <a:t>wil ik dat de leerlingen leren?</a:t>
            </a:r>
          </a:p>
          <a:p>
            <a:pPr marL="0" indent="0" eaLnBrk="1" hangingPunct="1">
              <a:buNone/>
            </a:pPr>
            <a:endParaRPr lang="nl-NL"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196126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dissolve">
                                      <p:cBhvr>
                                        <p:cTn id="10" dur="500"/>
                                        <p:tgtEl>
                                          <p:spTgt spid="6">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dissolve">
                                      <p:cBhvr>
                                        <p:cTn id="1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Rectangle 6"/>
          <p:cNvSpPr txBox="1">
            <a:spLocks noGrp="1"/>
          </p:cNvSpPr>
          <p:nvPr>
            <p:ph type="body" sz="half" idx="1"/>
          </p:nvPr>
        </p:nvSpPr>
        <p:spPr>
          <a:xfrm>
            <a:off x="584200" y="2594573"/>
            <a:ext cx="7096125" cy="2020149"/>
          </a:xfrm>
          <a:prstGeom prst="rect">
            <a:avLst/>
          </a:prstGeom>
        </p:spPr>
        <p:txBody>
          <a:bodyPr/>
          <a:lstStyle/>
          <a:p>
            <a:pPr marL="0" indent="0">
              <a:buSzTx/>
              <a:buNone/>
              <a:defRPr sz="4800" b="1">
                <a:solidFill>
                  <a:srgbClr val="008D36"/>
                </a:solidFill>
                <a:latin typeface="Arial"/>
                <a:ea typeface="Arial"/>
                <a:cs typeface="Arial"/>
                <a:sym typeface="Arial"/>
              </a:defRPr>
            </a:pPr>
            <a:r>
              <a:rPr dirty="0"/>
              <a:t>WAT</a:t>
            </a:r>
            <a:r>
              <a:rPr sz="2800" b="0" dirty="0"/>
              <a:t> </a:t>
            </a:r>
            <a:r>
              <a:rPr sz="2800" b="0" dirty="0" err="1"/>
              <a:t>wil</a:t>
            </a:r>
            <a:r>
              <a:rPr sz="2800" b="0" dirty="0"/>
              <a:t> </a:t>
            </a:r>
            <a:r>
              <a:rPr sz="2800" b="0" dirty="0" err="1"/>
              <a:t>ik</a:t>
            </a:r>
            <a:r>
              <a:rPr sz="2800" b="0" dirty="0"/>
              <a:t> </a:t>
            </a:r>
            <a:r>
              <a:rPr sz="2800" b="0" dirty="0" err="1"/>
              <a:t>dat</a:t>
            </a:r>
            <a:r>
              <a:rPr sz="2800" b="0" dirty="0"/>
              <a:t> de </a:t>
            </a:r>
            <a:r>
              <a:rPr sz="2800" b="0" dirty="0" err="1"/>
              <a:t>leerlingen</a:t>
            </a:r>
            <a:r>
              <a:rPr sz="2800" b="0" dirty="0"/>
              <a:t> </a:t>
            </a:r>
            <a:r>
              <a:rPr sz="2800" b="0" dirty="0" err="1"/>
              <a:t>leren</a:t>
            </a:r>
            <a:r>
              <a:rPr sz="2800" b="0" dirty="0"/>
              <a: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Rectangle 2"/>
          <p:cNvSpPr txBox="1"/>
          <p:nvPr/>
        </p:nvSpPr>
        <p:spPr>
          <a:xfrm>
            <a:off x="539924" y="2602020"/>
            <a:ext cx="7772401" cy="178144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pPr>
              <a:defRPr sz="3600" b="1">
                <a:solidFill>
                  <a:srgbClr val="7030A0"/>
                </a:solidFill>
                <a:latin typeface="Arial"/>
                <a:ea typeface="Arial"/>
                <a:cs typeface="Arial"/>
                <a:sym typeface="Arial"/>
              </a:defRPr>
            </a:pPr>
            <a:r>
              <a:rPr sz="2800" dirty="0" err="1"/>
              <a:t>Werken</a:t>
            </a:r>
            <a:r>
              <a:rPr sz="2800" dirty="0"/>
              <a:t> met </a:t>
            </a:r>
            <a:r>
              <a:rPr lang="nl-NL" sz="2800" dirty="0">
                <a:solidFill>
                  <a:srgbClr val="008232"/>
                </a:solidFill>
              </a:rPr>
              <a:t>l</a:t>
            </a:r>
            <a:r>
              <a:rPr sz="2800" dirty="0" err="1">
                <a:solidFill>
                  <a:srgbClr val="008232"/>
                </a:solidFill>
              </a:rPr>
              <a:t>eerdoelen</a:t>
            </a:r>
            <a:r>
              <a:rPr sz="2800" dirty="0"/>
              <a:t>: </a:t>
            </a:r>
            <a:endParaRPr lang="nl-NL" sz="2800" dirty="0"/>
          </a:p>
          <a:p>
            <a:pPr>
              <a:defRPr sz="3600" b="1">
                <a:solidFill>
                  <a:srgbClr val="7030A0"/>
                </a:solidFill>
                <a:latin typeface="Arial"/>
                <a:ea typeface="Arial"/>
                <a:cs typeface="Arial"/>
                <a:sym typeface="Arial"/>
              </a:defRPr>
            </a:pPr>
            <a:r>
              <a:rPr sz="2800" dirty="0" err="1"/>
              <a:t>zelf</a:t>
            </a:r>
            <a:r>
              <a:rPr sz="2800" dirty="0"/>
              <a:t> </a:t>
            </a:r>
            <a:r>
              <a:rPr sz="2800" dirty="0" err="1"/>
              <a:t>vormgeven</a:t>
            </a:r>
            <a:r>
              <a:rPr sz="2800" dirty="0"/>
              <a:t> van het </a:t>
            </a:r>
            <a:r>
              <a:rPr lang="nl-NL" sz="2800" dirty="0">
                <a:solidFill>
                  <a:srgbClr val="008232"/>
                </a:solidFill>
              </a:rPr>
              <a:t>curriculum </a:t>
            </a:r>
            <a:r>
              <a:rPr lang="nl-NL" sz="2800" dirty="0">
                <a:solidFill>
                  <a:srgbClr val="7030A0"/>
                </a:solidFill>
              </a:rPr>
              <a:t>(onderwijsprogramma) start met</a:t>
            </a:r>
            <a:r>
              <a:rPr lang="nl-NL" sz="2800" dirty="0">
                <a:solidFill>
                  <a:srgbClr val="008232"/>
                </a:solidFill>
              </a:rPr>
              <a:t> leerlijnen</a:t>
            </a:r>
            <a:endParaRPr sz="2800" dirty="0">
              <a:solidFill>
                <a:srgbClr val="008232"/>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Rectangle 6"/>
          <p:cNvSpPr txBox="1">
            <a:spLocks noGrp="1"/>
          </p:cNvSpPr>
          <p:nvPr>
            <p:ph type="body" idx="1"/>
          </p:nvPr>
        </p:nvSpPr>
        <p:spPr>
          <a:xfrm>
            <a:off x="669677" y="1441297"/>
            <a:ext cx="6851651" cy="4077298"/>
          </a:xfrm>
          <a:prstGeom prst="rect">
            <a:avLst/>
          </a:prstGeom>
        </p:spPr>
        <p:txBody>
          <a:bodyPr/>
          <a:lstStyle/>
          <a:p>
            <a:pPr>
              <a:buSzTx/>
              <a:buNone/>
              <a:defRPr>
                <a:solidFill>
                  <a:srgbClr val="008D36"/>
                </a:solidFill>
                <a:latin typeface="Arial"/>
                <a:ea typeface="Arial"/>
                <a:cs typeface="Arial"/>
                <a:sym typeface="Arial"/>
              </a:defRPr>
            </a:pPr>
            <a:r>
              <a:t>De </a:t>
            </a:r>
            <a:r>
              <a:rPr b="1">
                <a:solidFill>
                  <a:srgbClr val="7030A0"/>
                </a:solidFill>
              </a:rPr>
              <a:t>methode</a:t>
            </a:r>
            <a:r>
              <a:t> is NIET het startpunt</a:t>
            </a:r>
          </a:p>
          <a:p>
            <a:pPr>
              <a:buSzTx/>
              <a:buNone/>
              <a:defRPr>
                <a:solidFill>
                  <a:srgbClr val="008D36"/>
                </a:solidFill>
                <a:latin typeface="Arial"/>
                <a:ea typeface="Arial"/>
                <a:cs typeface="Arial"/>
                <a:sym typeface="Arial"/>
              </a:defRPr>
            </a:pPr>
            <a:r>
              <a:t>Startpunt zijn de </a:t>
            </a:r>
            <a:r>
              <a:rPr b="1">
                <a:solidFill>
                  <a:srgbClr val="7030A0"/>
                </a:solidFill>
              </a:rPr>
              <a:t>leerdoelen</a:t>
            </a:r>
            <a:r>
              <a:rPr>
                <a:solidFill>
                  <a:srgbClr val="7030A0"/>
                </a:solidFill>
              </a:rPr>
              <a:t> </a:t>
            </a:r>
            <a:r>
              <a:rPr>
                <a:solidFill>
                  <a:srgbClr val="00B050"/>
                </a:solidFill>
              </a:rPr>
              <a:t>op basis van:</a:t>
            </a:r>
          </a:p>
          <a:p>
            <a:pPr>
              <a:defRPr sz="2400">
                <a:solidFill>
                  <a:srgbClr val="00B050"/>
                </a:solidFill>
                <a:latin typeface="Arial"/>
                <a:ea typeface="Arial"/>
                <a:cs typeface="Arial"/>
                <a:sym typeface="Arial"/>
              </a:defRPr>
            </a:pPr>
            <a:r>
              <a:t>Landelijke eisen (kerndoelen, eindtermen, etc.)</a:t>
            </a:r>
          </a:p>
          <a:p>
            <a:pPr>
              <a:defRPr sz="2400">
                <a:solidFill>
                  <a:srgbClr val="00B050"/>
                </a:solidFill>
                <a:latin typeface="Arial"/>
                <a:ea typeface="Arial"/>
                <a:cs typeface="Arial"/>
                <a:sym typeface="Arial"/>
              </a:defRPr>
            </a:pPr>
            <a:r>
              <a:t>Kennis en vaardigheden die de school belangrijk vindt (bijv. 21st century skills)</a:t>
            </a:r>
          </a:p>
          <a:p>
            <a:pPr>
              <a:defRPr sz="2400">
                <a:solidFill>
                  <a:srgbClr val="00B050"/>
                </a:solidFill>
                <a:latin typeface="Arial"/>
                <a:ea typeface="Arial"/>
                <a:cs typeface="Arial"/>
                <a:sym typeface="Arial"/>
              </a:defRPr>
            </a:pPr>
            <a:r>
              <a:t>Kennis en vaardigheden die de vakgroep belangrijk vindt</a:t>
            </a:r>
          </a:p>
        </p:txBody>
      </p:sp>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205</TotalTime>
  <Words>1165</Words>
  <Application>Microsoft Office PowerPoint</Application>
  <PresentationFormat>Diavoorstelling (4:3)</PresentationFormat>
  <Paragraphs>220</Paragraphs>
  <Slides>30</Slides>
  <Notes>16</Notes>
  <HiddenSlides>1</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30</vt:i4>
      </vt:variant>
    </vt:vector>
  </HeadingPairs>
  <TitlesOfParts>
    <vt:vector size="39" baseType="lpstr">
      <vt:lpstr>ＭＳ Ｐゴシック</vt:lpstr>
      <vt:lpstr>Arial</vt:lpstr>
      <vt:lpstr>Caecilia LT Std Light</vt:lpstr>
      <vt:lpstr>Caecilia LT Std Roman</vt:lpstr>
      <vt:lpstr>Calibri</vt:lpstr>
      <vt:lpstr>Cambria</vt:lpstr>
      <vt:lpstr>Helvetica</vt:lpstr>
      <vt:lpstr>Helvetica Neue</vt:lpstr>
      <vt:lpstr>Default</vt:lpstr>
      <vt:lpstr>PowerPoint-presentatie</vt:lpstr>
      <vt:lpstr>Programma</vt:lpstr>
      <vt:lpstr>Ilse Gmelig M ilsegmelig@vo-content.nl T 06-49104509  </vt:lpstr>
      <vt:lpstr>PowerPoint-presentatie</vt:lpstr>
      <vt:lpstr>Open digitale content</vt:lpstr>
      <vt:lpstr>Van leerdoel tot leeractiviteiten Drie vragen:</vt:lpstr>
      <vt:lpstr>PowerPoint-presentatie</vt:lpstr>
      <vt:lpstr>PowerPoint-presentatie</vt:lpstr>
      <vt:lpstr>PowerPoint-presentatie</vt:lpstr>
      <vt:lpstr>PowerPoint-presentatie</vt:lpstr>
      <vt:lpstr>PowerPoint-presentatie</vt:lpstr>
      <vt:lpstr>PowerPoint-presentatie</vt:lpstr>
      <vt:lpstr>Voorbeeld aardrijkskunde:</vt:lpstr>
      <vt:lpstr>PowerPoint-presentatie</vt:lpstr>
      <vt:lpstr>Voorbeeld uitwerking</vt:lpstr>
      <vt:lpstr>PowerPoint-presentatie</vt:lpstr>
      <vt:lpstr>PowerPoint-presentatie</vt:lpstr>
      <vt:lpstr>HOE wil ik dat de leerlingen leren? Randvoorwaarden:</vt:lpstr>
      <vt:lpstr>PowerPoint-presentatie</vt:lpstr>
      <vt:lpstr>PowerPoint-presentatie</vt:lpstr>
      <vt:lpstr>Stercollectie = vele “leer”blokjes</vt:lpstr>
      <vt:lpstr>Voorbeeld Stercollectie</vt:lpstr>
      <vt:lpstr>Maar alles uit het “ Casco ” huis is, zeer eenvoudig, aan te vullen, te vervangen en te bewerken.</vt:lpstr>
      <vt:lpstr>Hoe kun je Stercollecties inzetten ?</vt:lpstr>
      <vt:lpstr>PowerPoint-presentatie</vt:lpstr>
      <vt:lpstr>www.vo-content.nl/leermateriaal/stercollecties</vt:lpstr>
      <vt:lpstr>PowerPoint-presentatie</vt:lpstr>
      <vt:lpstr>Plan van aanpak</vt:lpstr>
      <vt:lpstr>Ondersteuning</vt:lpstr>
      <vt:lpstr>Tot ziens!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Ilse Gmelig</dc:creator>
  <cp:lastModifiedBy>Ilse Gmelig</cp:lastModifiedBy>
  <cp:revision>36</cp:revision>
  <dcterms:modified xsi:type="dcterms:W3CDTF">2017-09-12T19:24:54Z</dcterms:modified>
</cp:coreProperties>
</file>